
<file path=[Content_Types].xml><?xml version="1.0" encoding="utf-8"?>
<Types xmlns="http://schemas.openxmlformats.org/package/2006/content-types">
  <Default Extension="bin" ContentType="application/vnd.openxmlformats-officedocument.oleObject"/>
  <Default Extension="png" ContentType="image/png"/>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avi" ContentType="video/x-msvide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256" r:id="rId2"/>
    <p:sldId id="257" r:id="rId3"/>
    <p:sldId id="263" r:id="rId4"/>
    <p:sldId id="264" r:id="rId5"/>
    <p:sldId id="265" r:id="rId6"/>
    <p:sldId id="258" r:id="rId7"/>
    <p:sldId id="259" r:id="rId8"/>
    <p:sldId id="266" r:id="rId9"/>
    <p:sldId id="267" r:id="rId10"/>
    <p:sldId id="268" r:id="rId11"/>
    <p:sldId id="272" r:id="rId12"/>
    <p:sldId id="273" r:id="rId13"/>
    <p:sldId id="275" r:id="rId14"/>
    <p:sldId id="274" r:id="rId15"/>
    <p:sldId id="277" r:id="rId16"/>
    <p:sldId id="270" r:id="rId17"/>
    <p:sldId id="271" r:id="rId18"/>
    <p:sldId id="262" r:id="rId19"/>
    <p:sldId id="276" r:id="rId20"/>
    <p:sldId id="278" r:id="rId21"/>
  </p:sldIdLst>
  <p:sldSz cx="12192000" cy="6858000"/>
  <p:notesSz cx="6858000" cy="9144000"/>
  <p:defaultTex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redný štýl 2 - zvýrazneni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069" autoAdjust="0"/>
    <p:restoredTop sz="93980" autoAdjust="0"/>
  </p:normalViewPr>
  <p:slideViewPr>
    <p:cSldViewPr snapToGrid="0">
      <p:cViewPr varScale="1">
        <p:scale>
          <a:sx n="79" d="100"/>
          <a:sy n="79" d="100"/>
        </p:scale>
        <p:origin x="907"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objekt pre hlavičk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k-SK"/>
          </a:p>
        </p:txBody>
      </p:sp>
      <p:sp>
        <p:nvSpPr>
          <p:cNvPr id="3" name="Zástupný objekt pre dá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F9DB1A3-099F-4D22-AC45-D9C87597981E}" type="datetimeFigureOut">
              <a:rPr lang="sk-SK" smtClean="0"/>
              <a:t>7. 4. 2021</a:t>
            </a:fld>
            <a:endParaRPr lang="sk-SK"/>
          </a:p>
        </p:txBody>
      </p:sp>
      <p:sp>
        <p:nvSpPr>
          <p:cNvPr id="4" name="Zástupný objekt pre obrázok snímky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k-SK"/>
          </a:p>
        </p:txBody>
      </p:sp>
      <p:sp>
        <p:nvSpPr>
          <p:cNvPr id="5" name="Zástupný objekt pre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k-SK" smtClean="0"/>
              <a:t>Upraviť štýly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sk-SK"/>
          </a:p>
        </p:txBody>
      </p:sp>
      <p:sp>
        <p:nvSpPr>
          <p:cNvPr id="6" name="Zástupný objekt pre pät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k-SK"/>
          </a:p>
        </p:txBody>
      </p:sp>
      <p:sp>
        <p:nvSpPr>
          <p:cNvPr id="7" name="Zástupný objekt pre číslo snímky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917626E-091F-43B2-B864-771691730BA2}" type="slidenum">
              <a:rPr lang="sk-SK" smtClean="0"/>
              <a:t>‹#›</a:t>
            </a:fld>
            <a:endParaRPr lang="sk-SK"/>
          </a:p>
        </p:txBody>
      </p:sp>
    </p:spTree>
    <p:extLst>
      <p:ext uri="{BB962C8B-B14F-4D97-AF65-F5344CB8AC3E}">
        <p14:creationId xmlns:p14="http://schemas.microsoft.com/office/powerpoint/2010/main" val="11823444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portal.eumetnet.eu/display/CWG/CWG+Meeting+Online+6-8+April+2021"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r>
              <a:rPr lang="sk-SK" sz="1200" b="0" i="0" kern="1200" dirty="0" smtClean="0">
                <a:solidFill>
                  <a:schemeClr val="tx1"/>
                </a:solidFill>
                <a:effectLst/>
                <a:latin typeface="+mn-lt"/>
                <a:ea typeface="+mn-ea"/>
                <a:cs typeface="+mn-cs"/>
                <a:hlinkClick r:id="rId3"/>
              </a:rPr>
              <a:t>https</a:t>
            </a:r>
            <a:r>
              <a:rPr lang="sk-SK" sz="1200" b="0" i="0" kern="1200" smtClean="0">
                <a:solidFill>
                  <a:schemeClr val="tx1"/>
                </a:solidFill>
                <a:effectLst/>
                <a:latin typeface="+mn-lt"/>
                <a:ea typeface="+mn-ea"/>
                <a:cs typeface="+mn-cs"/>
                <a:hlinkClick r:id="rId3"/>
              </a:rPr>
              <a:t>://portal.eumetnet.eu/display/CWG/CWG+Meeting+Online+6-8+April+2021</a:t>
            </a:r>
            <a:r>
              <a:rPr lang="sk-SK" sz="1200" b="0" i="0" kern="1200" smtClean="0">
                <a:solidFill>
                  <a:schemeClr val="tx1"/>
                </a:solidFill>
                <a:effectLst/>
                <a:latin typeface="+mn-lt"/>
                <a:ea typeface="+mn-ea"/>
                <a:cs typeface="+mn-cs"/>
              </a:rPr>
              <a:t> https://portal.eumetnet.eu/pages/viewpage.action?pageId=54694308</a:t>
            </a:r>
          </a:p>
          <a:p>
            <a:endParaRPr lang="sk-SK" sz="1200" b="0" i="0" kern="1200" dirty="0" smtClean="0">
              <a:solidFill>
                <a:schemeClr val="tx1"/>
              </a:solidFill>
              <a:effectLst/>
              <a:latin typeface="+mn-lt"/>
              <a:ea typeface="+mn-ea"/>
              <a:cs typeface="+mn-cs"/>
            </a:endParaRPr>
          </a:p>
          <a:p>
            <a:endParaRPr lang="sk-SK" dirty="0"/>
          </a:p>
        </p:txBody>
      </p:sp>
      <p:sp>
        <p:nvSpPr>
          <p:cNvPr id="4" name="Zástupný objekt pre číslo snímky 3"/>
          <p:cNvSpPr>
            <a:spLocks noGrp="1"/>
          </p:cNvSpPr>
          <p:nvPr>
            <p:ph type="sldNum" sz="quarter" idx="10"/>
          </p:nvPr>
        </p:nvSpPr>
        <p:spPr/>
        <p:txBody>
          <a:bodyPr/>
          <a:lstStyle/>
          <a:p>
            <a:fld id="{A917626E-091F-43B2-B864-771691730BA2}" type="slidenum">
              <a:rPr lang="sk-SK" smtClean="0"/>
              <a:t>2</a:t>
            </a:fld>
            <a:endParaRPr lang="sk-SK"/>
          </a:p>
        </p:txBody>
      </p:sp>
    </p:spTree>
    <p:extLst>
      <p:ext uri="{BB962C8B-B14F-4D97-AF65-F5344CB8AC3E}">
        <p14:creationId xmlns:p14="http://schemas.microsoft.com/office/powerpoint/2010/main" val="17986182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á snímka">
    <p:spTree>
      <p:nvGrpSpPr>
        <p:cNvPr id="1" name=""/>
        <p:cNvGrpSpPr/>
        <p:nvPr/>
      </p:nvGrpSpPr>
      <p:grpSpPr>
        <a:xfrm>
          <a:off x="0" y="0"/>
          <a:ext cx="0" cy="0"/>
          <a:chOff x="0" y="0"/>
          <a:chExt cx="0" cy="0"/>
        </a:xfrm>
      </p:grpSpPr>
      <p:sp>
        <p:nvSpPr>
          <p:cNvPr id="2" name="Nadpis 1"/>
          <p:cNvSpPr>
            <a:spLocks noGrp="1"/>
          </p:cNvSpPr>
          <p:nvPr>
            <p:ph type="ctrTitle"/>
          </p:nvPr>
        </p:nvSpPr>
        <p:spPr>
          <a:xfrm>
            <a:off x="1524000" y="1122363"/>
            <a:ext cx="9144000" cy="2387600"/>
          </a:xfrm>
        </p:spPr>
        <p:txBody>
          <a:bodyPr anchor="b"/>
          <a:lstStyle>
            <a:lvl1pPr algn="ctr">
              <a:defRPr sz="6000"/>
            </a:lvl1pPr>
          </a:lstStyle>
          <a:p>
            <a:r>
              <a:rPr lang="sk-SK" smtClean="0"/>
              <a:t>Upravte štýly predlohy textu</a:t>
            </a:r>
            <a:endParaRPr lang="sk-SK"/>
          </a:p>
        </p:txBody>
      </p:sp>
      <p:sp>
        <p:nvSpPr>
          <p:cNvPr id="3" name="Podnadpis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k-SK" smtClean="0"/>
              <a:t>Kliknutím upravte štýl predlohy podnadpisov</a:t>
            </a:r>
            <a:endParaRPr lang="sk-SK"/>
          </a:p>
        </p:txBody>
      </p:sp>
      <p:sp>
        <p:nvSpPr>
          <p:cNvPr id="4" name="Zástupný objekt pre dátum 3"/>
          <p:cNvSpPr>
            <a:spLocks noGrp="1"/>
          </p:cNvSpPr>
          <p:nvPr>
            <p:ph type="dt" sz="half" idx="10"/>
          </p:nvPr>
        </p:nvSpPr>
        <p:spPr/>
        <p:txBody>
          <a:bodyPr/>
          <a:lstStyle/>
          <a:p>
            <a:fld id="{7ECABA64-CC37-4C4B-88ED-BAC9AFD2DC89}" type="datetimeFigureOut">
              <a:rPr lang="sk-SK" smtClean="0"/>
              <a:t>7. 4. 2021</a:t>
            </a:fld>
            <a:endParaRPr lang="sk-SK"/>
          </a:p>
        </p:txBody>
      </p:sp>
      <p:sp>
        <p:nvSpPr>
          <p:cNvPr id="5" name="Zástupný objekt pre pätu 4"/>
          <p:cNvSpPr>
            <a:spLocks noGrp="1"/>
          </p:cNvSpPr>
          <p:nvPr>
            <p:ph type="ftr" sz="quarter" idx="11"/>
          </p:nvPr>
        </p:nvSpPr>
        <p:spPr/>
        <p:txBody>
          <a:bodyPr/>
          <a:lstStyle/>
          <a:p>
            <a:endParaRPr lang="sk-SK"/>
          </a:p>
        </p:txBody>
      </p:sp>
      <p:sp>
        <p:nvSpPr>
          <p:cNvPr id="6" name="Zástupný objekt pre číslo snímky 5"/>
          <p:cNvSpPr>
            <a:spLocks noGrp="1"/>
          </p:cNvSpPr>
          <p:nvPr>
            <p:ph type="sldNum" sz="quarter" idx="12"/>
          </p:nvPr>
        </p:nvSpPr>
        <p:spPr/>
        <p:txBody>
          <a:bodyPr/>
          <a:lstStyle/>
          <a:p>
            <a:fld id="{58A8B5CA-E708-4898-AE34-0BC942807F5E}" type="slidenum">
              <a:rPr lang="sk-SK" smtClean="0"/>
              <a:t>‹#›</a:t>
            </a:fld>
            <a:endParaRPr lang="sk-SK"/>
          </a:p>
        </p:txBody>
      </p:sp>
    </p:spTree>
    <p:extLst>
      <p:ext uri="{BB962C8B-B14F-4D97-AF65-F5344CB8AC3E}">
        <p14:creationId xmlns:p14="http://schemas.microsoft.com/office/powerpoint/2010/main" val="9625072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z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smtClean="0"/>
              <a:t>Upravte štýly predlohy textu</a:t>
            </a:r>
            <a:endParaRPr lang="sk-SK"/>
          </a:p>
        </p:txBody>
      </p:sp>
      <p:sp>
        <p:nvSpPr>
          <p:cNvPr id="3" name="Zástupný objekt pre zvislý text 2"/>
          <p:cNvSpPr>
            <a:spLocks noGrp="1"/>
          </p:cNvSpPr>
          <p:nvPr>
            <p:ph type="body" orient="vert" idx="1"/>
          </p:nvPr>
        </p:nvSpPr>
        <p:spPr/>
        <p:txBody>
          <a:bodyPr vert="eaVert"/>
          <a:lstStyle/>
          <a:p>
            <a:pPr lvl="0"/>
            <a:r>
              <a:rPr lang="sk-SK" smtClean="0"/>
              <a:t>Upraviť štýly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sk-SK"/>
          </a:p>
        </p:txBody>
      </p:sp>
      <p:sp>
        <p:nvSpPr>
          <p:cNvPr id="4" name="Zástupný objekt pre dátum 3"/>
          <p:cNvSpPr>
            <a:spLocks noGrp="1"/>
          </p:cNvSpPr>
          <p:nvPr>
            <p:ph type="dt" sz="half" idx="10"/>
          </p:nvPr>
        </p:nvSpPr>
        <p:spPr/>
        <p:txBody>
          <a:bodyPr/>
          <a:lstStyle/>
          <a:p>
            <a:fld id="{7ECABA64-CC37-4C4B-88ED-BAC9AFD2DC89}" type="datetimeFigureOut">
              <a:rPr lang="sk-SK" smtClean="0"/>
              <a:t>7. 4. 2021</a:t>
            </a:fld>
            <a:endParaRPr lang="sk-SK"/>
          </a:p>
        </p:txBody>
      </p:sp>
      <p:sp>
        <p:nvSpPr>
          <p:cNvPr id="5" name="Zástupný objekt pre pätu 4"/>
          <p:cNvSpPr>
            <a:spLocks noGrp="1"/>
          </p:cNvSpPr>
          <p:nvPr>
            <p:ph type="ftr" sz="quarter" idx="11"/>
          </p:nvPr>
        </p:nvSpPr>
        <p:spPr/>
        <p:txBody>
          <a:bodyPr/>
          <a:lstStyle/>
          <a:p>
            <a:endParaRPr lang="sk-SK"/>
          </a:p>
        </p:txBody>
      </p:sp>
      <p:sp>
        <p:nvSpPr>
          <p:cNvPr id="6" name="Zástupný objekt pre číslo snímky 5"/>
          <p:cNvSpPr>
            <a:spLocks noGrp="1"/>
          </p:cNvSpPr>
          <p:nvPr>
            <p:ph type="sldNum" sz="quarter" idx="12"/>
          </p:nvPr>
        </p:nvSpPr>
        <p:spPr/>
        <p:txBody>
          <a:bodyPr/>
          <a:lstStyle/>
          <a:p>
            <a:fld id="{58A8B5CA-E708-4898-AE34-0BC942807F5E}" type="slidenum">
              <a:rPr lang="sk-SK" smtClean="0"/>
              <a:t>‹#›</a:t>
            </a:fld>
            <a:endParaRPr lang="sk-SK"/>
          </a:p>
        </p:txBody>
      </p:sp>
    </p:spTree>
    <p:extLst>
      <p:ext uri="{BB962C8B-B14F-4D97-AF65-F5344CB8AC3E}">
        <p14:creationId xmlns:p14="http://schemas.microsoft.com/office/powerpoint/2010/main" val="3614876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Zvislý nadpis a text">
    <p:spTree>
      <p:nvGrpSpPr>
        <p:cNvPr id="1" name=""/>
        <p:cNvGrpSpPr/>
        <p:nvPr/>
      </p:nvGrpSpPr>
      <p:grpSpPr>
        <a:xfrm>
          <a:off x="0" y="0"/>
          <a:ext cx="0" cy="0"/>
          <a:chOff x="0" y="0"/>
          <a:chExt cx="0" cy="0"/>
        </a:xfrm>
      </p:grpSpPr>
      <p:sp>
        <p:nvSpPr>
          <p:cNvPr id="2" name="Zvislý nadpis 1"/>
          <p:cNvSpPr>
            <a:spLocks noGrp="1"/>
          </p:cNvSpPr>
          <p:nvPr>
            <p:ph type="title" orient="vert"/>
          </p:nvPr>
        </p:nvSpPr>
        <p:spPr>
          <a:xfrm>
            <a:off x="8724900" y="365125"/>
            <a:ext cx="2628900" cy="5811838"/>
          </a:xfrm>
        </p:spPr>
        <p:txBody>
          <a:bodyPr vert="eaVert"/>
          <a:lstStyle/>
          <a:p>
            <a:r>
              <a:rPr lang="sk-SK" smtClean="0"/>
              <a:t>Upravte štýly predlohy textu</a:t>
            </a:r>
            <a:endParaRPr lang="sk-SK"/>
          </a:p>
        </p:txBody>
      </p:sp>
      <p:sp>
        <p:nvSpPr>
          <p:cNvPr id="3" name="Zástupný objekt pre zvislý text 2"/>
          <p:cNvSpPr>
            <a:spLocks noGrp="1"/>
          </p:cNvSpPr>
          <p:nvPr>
            <p:ph type="body" orient="vert" idx="1"/>
          </p:nvPr>
        </p:nvSpPr>
        <p:spPr>
          <a:xfrm>
            <a:off x="838200" y="365125"/>
            <a:ext cx="7734300" cy="5811838"/>
          </a:xfrm>
        </p:spPr>
        <p:txBody>
          <a:bodyPr vert="eaVert"/>
          <a:lstStyle/>
          <a:p>
            <a:pPr lvl="0"/>
            <a:r>
              <a:rPr lang="sk-SK" smtClean="0"/>
              <a:t>Upraviť štýly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sk-SK"/>
          </a:p>
        </p:txBody>
      </p:sp>
      <p:sp>
        <p:nvSpPr>
          <p:cNvPr id="4" name="Zástupný objekt pre dátum 3"/>
          <p:cNvSpPr>
            <a:spLocks noGrp="1"/>
          </p:cNvSpPr>
          <p:nvPr>
            <p:ph type="dt" sz="half" idx="10"/>
          </p:nvPr>
        </p:nvSpPr>
        <p:spPr/>
        <p:txBody>
          <a:bodyPr/>
          <a:lstStyle/>
          <a:p>
            <a:fld id="{7ECABA64-CC37-4C4B-88ED-BAC9AFD2DC89}" type="datetimeFigureOut">
              <a:rPr lang="sk-SK" smtClean="0"/>
              <a:t>7. 4. 2021</a:t>
            </a:fld>
            <a:endParaRPr lang="sk-SK"/>
          </a:p>
        </p:txBody>
      </p:sp>
      <p:sp>
        <p:nvSpPr>
          <p:cNvPr id="5" name="Zástupný objekt pre pätu 4"/>
          <p:cNvSpPr>
            <a:spLocks noGrp="1"/>
          </p:cNvSpPr>
          <p:nvPr>
            <p:ph type="ftr" sz="quarter" idx="11"/>
          </p:nvPr>
        </p:nvSpPr>
        <p:spPr/>
        <p:txBody>
          <a:bodyPr/>
          <a:lstStyle/>
          <a:p>
            <a:endParaRPr lang="sk-SK"/>
          </a:p>
        </p:txBody>
      </p:sp>
      <p:sp>
        <p:nvSpPr>
          <p:cNvPr id="6" name="Zástupný objekt pre číslo snímky 5"/>
          <p:cNvSpPr>
            <a:spLocks noGrp="1"/>
          </p:cNvSpPr>
          <p:nvPr>
            <p:ph type="sldNum" sz="quarter" idx="12"/>
          </p:nvPr>
        </p:nvSpPr>
        <p:spPr/>
        <p:txBody>
          <a:bodyPr/>
          <a:lstStyle/>
          <a:p>
            <a:fld id="{58A8B5CA-E708-4898-AE34-0BC942807F5E}" type="slidenum">
              <a:rPr lang="sk-SK" smtClean="0"/>
              <a:t>‹#›</a:t>
            </a:fld>
            <a:endParaRPr lang="sk-SK"/>
          </a:p>
        </p:txBody>
      </p:sp>
    </p:spTree>
    <p:extLst>
      <p:ext uri="{BB962C8B-B14F-4D97-AF65-F5344CB8AC3E}">
        <p14:creationId xmlns:p14="http://schemas.microsoft.com/office/powerpoint/2010/main" val="13286074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smtClean="0"/>
              <a:t>Upravte štýly predlohy textu</a:t>
            </a:r>
            <a:endParaRPr lang="sk-SK"/>
          </a:p>
        </p:txBody>
      </p:sp>
      <p:sp>
        <p:nvSpPr>
          <p:cNvPr id="3" name="Zástupný objekt pre obsah 2"/>
          <p:cNvSpPr>
            <a:spLocks noGrp="1"/>
          </p:cNvSpPr>
          <p:nvPr>
            <p:ph idx="1"/>
          </p:nvPr>
        </p:nvSpPr>
        <p:spPr/>
        <p:txBody>
          <a:bodyPr/>
          <a:lstStyle/>
          <a:p>
            <a:pPr lvl="0"/>
            <a:r>
              <a:rPr lang="sk-SK" smtClean="0"/>
              <a:t>Upraviť štýly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sk-SK"/>
          </a:p>
        </p:txBody>
      </p:sp>
      <p:sp>
        <p:nvSpPr>
          <p:cNvPr id="4" name="Zástupný objekt pre dátum 3"/>
          <p:cNvSpPr>
            <a:spLocks noGrp="1"/>
          </p:cNvSpPr>
          <p:nvPr>
            <p:ph type="dt" sz="half" idx="10"/>
          </p:nvPr>
        </p:nvSpPr>
        <p:spPr/>
        <p:txBody>
          <a:bodyPr/>
          <a:lstStyle/>
          <a:p>
            <a:fld id="{7ECABA64-CC37-4C4B-88ED-BAC9AFD2DC89}" type="datetimeFigureOut">
              <a:rPr lang="sk-SK" smtClean="0"/>
              <a:t>7. 4. 2021</a:t>
            </a:fld>
            <a:endParaRPr lang="sk-SK"/>
          </a:p>
        </p:txBody>
      </p:sp>
      <p:sp>
        <p:nvSpPr>
          <p:cNvPr id="5" name="Zástupný objekt pre pätu 4"/>
          <p:cNvSpPr>
            <a:spLocks noGrp="1"/>
          </p:cNvSpPr>
          <p:nvPr>
            <p:ph type="ftr" sz="quarter" idx="11"/>
          </p:nvPr>
        </p:nvSpPr>
        <p:spPr/>
        <p:txBody>
          <a:bodyPr/>
          <a:lstStyle/>
          <a:p>
            <a:endParaRPr lang="sk-SK"/>
          </a:p>
        </p:txBody>
      </p:sp>
      <p:sp>
        <p:nvSpPr>
          <p:cNvPr id="6" name="Zástupný objekt pre číslo snímky 5"/>
          <p:cNvSpPr>
            <a:spLocks noGrp="1"/>
          </p:cNvSpPr>
          <p:nvPr>
            <p:ph type="sldNum" sz="quarter" idx="12"/>
          </p:nvPr>
        </p:nvSpPr>
        <p:spPr/>
        <p:txBody>
          <a:bodyPr/>
          <a:lstStyle/>
          <a:p>
            <a:fld id="{58A8B5CA-E708-4898-AE34-0BC942807F5E}" type="slidenum">
              <a:rPr lang="sk-SK" smtClean="0"/>
              <a:t>‹#›</a:t>
            </a:fld>
            <a:endParaRPr lang="sk-SK"/>
          </a:p>
        </p:txBody>
      </p:sp>
    </p:spTree>
    <p:extLst>
      <p:ext uri="{BB962C8B-B14F-4D97-AF65-F5344CB8AC3E}">
        <p14:creationId xmlns:p14="http://schemas.microsoft.com/office/powerpoint/2010/main" val="11152532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Hlavička sekcie">
    <p:spTree>
      <p:nvGrpSpPr>
        <p:cNvPr id="1" name=""/>
        <p:cNvGrpSpPr/>
        <p:nvPr/>
      </p:nvGrpSpPr>
      <p:grpSpPr>
        <a:xfrm>
          <a:off x="0" y="0"/>
          <a:ext cx="0" cy="0"/>
          <a:chOff x="0" y="0"/>
          <a:chExt cx="0" cy="0"/>
        </a:xfrm>
      </p:grpSpPr>
      <p:sp>
        <p:nvSpPr>
          <p:cNvPr id="2" name="Nadpis 1"/>
          <p:cNvSpPr>
            <a:spLocks noGrp="1"/>
          </p:cNvSpPr>
          <p:nvPr>
            <p:ph type="title"/>
          </p:nvPr>
        </p:nvSpPr>
        <p:spPr>
          <a:xfrm>
            <a:off x="831850" y="1709738"/>
            <a:ext cx="10515600" cy="2852737"/>
          </a:xfrm>
        </p:spPr>
        <p:txBody>
          <a:bodyPr anchor="b"/>
          <a:lstStyle>
            <a:lvl1pPr>
              <a:defRPr sz="6000"/>
            </a:lvl1pPr>
          </a:lstStyle>
          <a:p>
            <a:r>
              <a:rPr lang="sk-SK" smtClean="0"/>
              <a:t>Upravte štýly predlohy textu</a:t>
            </a:r>
            <a:endParaRPr lang="sk-SK"/>
          </a:p>
        </p:txBody>
      </p:sp>
      <p:sp>
        <p:nvSpPr>
          <p:cNvPr id="3" name="Zástupný objekt pre tex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k-SK" smtClean="0"/>
              <a:t>Upraviť štýly predlohy textu</a:t>
            </a:r>
          </a:p>
        </p:txBody>
      </p:sp>
      <p:sp>
        <p:nvSpPr>
          <p:cNvPr id="4" name="Zástupný objekt pre dátum 3"/>
          <p:cNvSpPr>
            <a:spLocks noGrp="1"/>
          </p:cNvSpPr>
          <p:nvPr>
            <p:ph type="dt" sz="half" idx="10"/>
          </p:nvPr>
        </p:nvSpPr>
        <p:spPr/>
        <p:txBody>
          <a:bodyPr/>
          <a:lstStyle/>
          <a:p>
            <a:fld id="{7ECABA64-CC37-4C4B-88ED-BAC9AFD2DC89}" type="datetimeFigureOut">
              <a:rPr lang="sk-SK" smtClean="0"/>
              <a:t>7. 4. 2021</a:t>
            </a:fld>
            <a:endParaRPr lang="sk-SK"/>
          </a:p>
        </p:txBody>
      </p:sp>
      <p:sp>
        <p:nvSpPr>
          <p:cNvPr id="5" name="Zástupný objekt pre pätu 4"/>
          <p:cNvSpPr>
            <a:spLocks noGrp="1"/>
          </p:cNvSpPr>
          <p:nvPr>
            <p:ph type="ftr" sz="quarter" idx="11"/>
          </p:nvPr>
        </p:nvSpPr>
        <p:spPr/>
        <p:txBody>
          <a:bodyPr/>
          <a:lstStyle/>
          <a:p>
            <a:endParaRPr lang="sk-SK"/>
          </a:p>
        </p:txBody>
      </p:sp>
      <p:sp>
        <p:nvSpPr>
          <p:cNvPr id="6" name="Zástupný objekt pre číslo snímky 5"/>
          <p:cNvSpPr>
            <a:spLocks noGrp="1"/>
          </p:cNvSpPr>
          <p:nvPr>
            <p:ph type="sldNum" sz="quarter" idx="12"/>
          </p:nvPr>
        </p:nvSpPr>
        <p:spPr/>
        <p:txBody>
          <a:bodyPr/>
          <a:lstStyle/>
          <a:p>
            <a:fld id="{58A8B5CA-E708-4898-AE34-0BC942807F5E}" type="slidenum">
              <a:rPr lang="sk-SK" smtClean="0"/>
              <a:t>‹#›</a:t>
            </a:fld>
            <a:endParaRPr lang="sk-SK"/>
          </a:p>
        </p:txBody>
      </p:sp>
    </p:spTree>
    <p:extLst>
      <p:ext uri="{BB962C8B-B14F-4D97-AF65-F5344CB8AC3E}">
        <p14:creationId xmlns:p14="http://schemas.microsoft.com/office/powerpoint/2010/main" val="41198436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smtClean="0"/>
              <a:t>Upravte štýly predlohy textu</a:t>
            </a:r>
            <a:endParaRPr lang="sk-SK"/>
          </a:p>
        </p:txBody>
      </p:sp>
      <p:sp>
        <p:nvSpPr>
          <p:cNvPr id="3" name="Zástupný objekt pre obsah 2"/>
          <p:cNvSpPr>
            <a:spLocks noGrp="1"/>
          </p:cNvSpPr>
          <p:nvPr>
            <p:ph sz="half" idx="1"/>
          </p:nvPr>
        </p:nvSpPr>
        <p:spPr>
          <a:xfrm>
            <a:off x="838200" y="1825625"/>
            <a:ext cx="5181600" cy="4351338"/>
          </a:xfrm>
        </p:spPr>
        <p:txBody>
          <a:bodyPr/>
          <a:lstStyle/>
          <a:p>
            <a:pPr lvl="0"/>
            <a:r>
              <a:rPr lang="sk-SK" smtClean="0"/>
              <a:t>Upraviť štýly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sk-SK"/>
          </a:p>
        </p:txBody>
      </p:sp>
      <p:sp>
        <p:nvSpPr>
          <p:cNvPr id="4" name="Zástupný objekt pre obsah 3"/>
          <p:cNvSpPr>
            <a:spLocks noGrp="1"/>
          </p:cNvSpPr>
          <p:nvPr>
            <p:ph sz="half" idx="2"/>
          </p:nvPr>
        </p:nvSpPr>
        <p:spPr>
          <a:xfrm>
            <a:off x="6172200" y="1825625"/>
            <a:ext cx="5181600" cy="4351338"/>
          </a:xfrm>
        </p:spPr>
        <p:txBody>
          <a:bodyPr/>
          <a:lstStyle/>
          <a:p>
            <a:pPr lvl="0"/>
            <a:r>
              <a:rPr lang="sk-SK" smtClean="0"/>
              <a:t>Upraviť štýly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sk-SK"/>
          </a:p>
        </p:txBody>
      </p:sp>
      <p:sp>
        <p:nvSpPr>
          <p:cNvPr id="5" name="Zástupný objekt pre dátum 4"/>
          <p:cNvSpPr>
            <a:spLocks noGrp="1"/>
          </p:cNvSpPr>
          <p:nvPr>
            <p:ph type="dt" sz="half" idx="10"/>
          </p:nvPr>
        </p:nvSpPr>
        <p:spPr/>
        <p:txBody>
          <a:bodyPr/>
          <a:lstStyle/>
          <a:p>
            <a:fld id="{7ECABA64-CC37-4C4B-88ED-BAC9AFD2DC89}" type="datetimeFigureOut">
              <a:rPr lang="sk-SK" smtClean="0"/>
              <a:t>7. 4. 2021</a:t>
            </a:fld>
            <a:endParaRPr lang="sk-SK"/>
          </a:p>
        </p:txBody>
      </p:sp>
      <p:sp>
        <p:nvSpPr>
          <p:cNvPr id="6" name="Zástupný objekt pre pätu 5"/>
          <p:cNvSpPr>
            <a:spLocks noGrp="1"/>
          </p:cNvSpPr>
          <p:nvPr>
            <p:ph type="ftr" sz="quarter" idx="11"/>
          </p:nvPr>
        </p:nvSpPr>
        <p:spPr/>
        <p:txBody>
          <a:bodyPr/>
          <a:lstStyle/>
          <a:p>
            <a:endParaRPr lang="sk-SK"/>
          </a:p>
        </p:txBody>
      </p:sp>
      <p:sp>
        <p:nvSpPr>
          <p:cNvPr id="7" name="Zástupný objekt pre číslo snímky 6"/>
          <p:cNvSpPr>
            <a:spLocks noGrp="1"/>
          </p:cNvSpPr>
          <p:nvPr>
            <p:ph type="sldNum" sz="quarter" idx="12"/>
          </p:nvPr>
        </p:nvSpPr>
        <p:spPr/>
        <p:txBody>
          <a:bodyPr/>
          <a:lstStyle/>
          <a:p>
            <a:fld id="{58A8B5CA-E708-4898-AE34-0BC942807F5E}" type="slidenum">
              <a:rPr lang="sk-SK" smtClean="0"/>
              <a:t>‹#›</a:t>
            </a:fld>
            <a:endParaRPr lang="sk-SK"/>
          </a:p>
        </p:txBody>
      </p:sp>
    </p:spTree>
    <p:extLst>
      <p:ext uri="{BB962C8B-B14F-4D97-AF65-F5344CB8AC3E}">
        <p14:creationId xmlns:p14="http://schemas.microsoft.com/office/powerpoint/2010/main" val="30920399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anie">
    <p:spTree>
      <p:nvGrpSpPr>
        <p:cNvPr id="1" name=""/>
        <p:cNvGrpSpPr/>
        <p:nvPr/>
      </p:nvGrpSpPr>
      <p:grpSpPr>
        <a:xfrm>
          <a:off x="0" y="0"/>
          <a:ext cx="0" cy="0"/>
          <a:chOff x="0" y="0"/>
          <a:chExt cx="0" cy="0"/>
        </a:xfrm>
      </p:grpSpPr>
      <p:sp>
        <p:nvSpPr>
          <p:cNvPr id="2" name="Nadpis 1"/>
          <p:cNvSpPr>
            <a:spLocks noGrp="1"/>
          </p:cNvSpPr>
          <p:nvPr>
            <p:ph type="title"/>
          </p:nvPr>
        </p:nvSpPr>
        <p:spPr>
          <a:xfrm>
            <a:off x="839788" y="365125"/>
            <a:ext cx="10515600" cy="1325563"/>
          </a:xfrm>
        </p:spPr>
        <p:txBody>
          <a:bodyPr/>
          <a:lstStyle/>
          <a:p>
            <a:r>
              <a:rPr lang="sk-SK" smtClean="0"/>
              <a:t>Upravte štýly predlohy textu</a:t>
            </a:r>
            <a:endParaRPr lang="sk-SK"/>
          </a:p>
        </p:txBody>
      </p:sp>
      <p:sp>
        <p:nvSpPr>
          <p:cNvPr id="3" name="Zástupný objekt pre tex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smtClean="0"/>
              <a:t>Upraviť štýly predlohy textu</a:t>
            </a:r>
          </a:p>
        </p:txBody>
      </p:sp>
      <p:sp>
        <p:nvSpPr>
          <p:cNvPr id="4" name="Zástupný objekt pre obsah 3"/>
          <p:cNvSpPr>
            <a:spLocks noGrp="1"/>
          </p:cNvSpPr>
          <p:nvPr>
            <p:ph sz="half" idx="2"/>
          </p:nvPr>
        </p:nvSpPr>
        <p:spPr>
          <a:xfrm>
            <a:off x="839788" y="2505075"/>
            <a:ext cx="5157787" cy="3684588"/>
          </a:xfrm>
        </p:spPr>
        <p:txBody>
          <a:bodyPr/>
          <a:lstStyle/>
          <a:p>
            <a:pPr lvl="0"/>
            <a:r>
              <a:rPr lang="sk-SK" smtClean="0"/>
              <a:t>Upraviť štýly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sk-SK"/>
          </a:p>
        </p:txBody>
      </p:sp>
      <p:sp>
        <p:nvSpPr>
          <p:cNvPr id="5" name="Zástupný objekt pre tex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smtClean="0"/>
              <a:t>Upraviť štýly predlohy textu</a:t>
            </a:r>
          </a:p>
        </p:txBody>
      </p:sp>
      <p:sp>
        <p:nvSpPr>
          <p:cNvPr id="6" name="Zástupný objekt pre obsah 5"/>
          <p:cNvSpPr>
            <a:spLocks noGrp="1"/>
          </p:cNvSpPr>
          <p:nvPr>
            <p:ph sz="quarter" idx="4"/>
          </p:nvPr>
        </p:nvSpPr>
        <p:spPr>
          <a:xfrm>
            <a:off x="6172200" y="2505075"/>
            <a:ext cx="5183188" cy="3684588"/>
          </a:xfrm>
        </p:spPr>
        <p:txBody>
          <a:bodyPr/>
          <a:lstStyle/>
          <a:p>
            <a:pPr lvl="0"/>
            <a:r>
              <a:rPr lang="sk-SK" smtClean="0"/>
              <a:t>Upraviť štýly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sk-SK"/>
          </a:p>
        </p:txBody>
      </p:sp>
      <p:sp>
        <p:nvSpPr>
          <p:cNvPr id="7" name="Zástupný objekt pre dátum 6"/>
          <p:cNvSpPr>
            <a:spLocks noGrp="1"/>
          </p:cNvSpPr>
          <p:nvPr>
            <p:ph type="dt" sz="half" idx="10"/>
          </p:nvPr>
        </p:nvSpPr>
        <p:spPr/>
        <p:txBody>
          <a:bodyPr/>
          <a:lstStyle/>
          <a:p>
            <a:fld id="{7ECABA64-CC37-4C4B-88ED-BAC9AFD2DC89}" type="datetimeFigureOut">
              <a:rPr lang="sk-SK" smtClean="0"/>
              <a:t>7. 4. 2021</a:t>
            </a:fld>
            <a:endParaRPr lang="sk-SK"/>
          </a:p>
        </p:txBody>
      </p:sp>
      <p:sp>
        <p:nvSpPr>
          <p:cNvPr id="8" name="Zástupný objekt pre pätu 7"/>
          <p:cNvSpPr>
            <a:spLocks noGrp="1"/>
          </p:cNvSpPr>
          <p:nvPr>
            <p:ph type="ftr" sz="quarter" idx="11"/>
          </p:nvPr>
        </p:nvSpPr>
        <p:spPr/>
        <p:txBody>
          <a:bodyPr/>
          <a:lstStyle/>
          <a:p>
            <a:endParaRPr lang="sk-SK"/>
          </a:p>
        </p:txBody>
      </p:sp>
      <p:sp>
        <p:nvSpPr>
          <p:cNvPr id="9" name="Zástupný objekt pre číslo snímky 8"/>
          <p:cNvSpPr>
            <a:spLocks noGrp="1"/>
          </p:cNvSpPr>
          <p:nvPr>
            <p:ph type="sldNum" sz="quarter" idx="12"/>
          </p:nvPr>
        </p:nvSpPr>
        <p:spPr/>
        <p:txBody>
          <a:bodyPr/>
          <a:lstStyle/>
          <a:p>
            <a:fld id="{58A8B5CA-E708-4898-AE34-0BC942807F5E}" type="slidenum">
              <a:rPr lang="sk-SK" smtClean="0"/>
              <a:t>‹#›</a:t>
            </a:fld>
            <a:endParaRPr lang="sk-SK"/>
          </a:p>
        </p:txBody>
      </p:sp>
    </p:spTree>
    <p:extLst>
      <p:ext uri="{BB962C8B-B14F-4D97-AF65-F5344CB8AC3E}">
        <p14:creationId xmlns:p14="http://schemas.microsoft.com/office/powerpoint/2010/main" val="18717949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Len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smtClean="0"/>
              <a:t>Upravte štýly predlohy textu</a:t>
            </a:r>
            <a:endParaRPr lang="sk-SK"/>
          </a:p>
        </p:txBody>
      </p:sp>
      <p:sp>
        <p:nvSpPr>
          <p:cNvPr id="3" name="Zástupný objekt pre dátum 2"/>
          <p:cNvSpPr>
            <a:spLocks noGrp="1"/>
          </p:cNvSpPr>
          <p:nvPr>
            <p:ph type="dt" sz="half" idx="10"/>
          </p:nvPr>
        </p:nvSpPr>
        <p:spPr/>
        <p:txBody>
          <a:bodyPr/>
          <a:lstStyle/>
          <a:p>
            <a:fld id="{7ECABA64-CC37-4C4B-88ED-BAC9AFD2DC89}" type="datetimeFigureOut">
              <a:rPr lang="sk-SK" smtClean="0"/>
              <a:t>7. 4. 2021</a:t>
            </a:fld>
            <a:endParaRPr lang="sk-SK"/>
          </a:p>
        </p:txBody>
      </p:sp>
      <p:sp>
        <p:nvSpPr>
          <p:cNvPr id="4" name="Zástupný objekt pre pätu 3"/>
          <p:cNvSpPr>
            <a:spLocks noGrp="1"/>
          </p:cNvSpPr>
          <p:nvPr>
            <p:ph type="ftr" sz="quarter" idx="11"/>
          </p:nvPr>
        </p:nvSpPr>
        <p:spPr/>
        <p:txBody>
          <a:bodyPr/>
          <a:lstStyle/>
          <a:p>
            <a:endParaRPr lang="sk-SK"/>
          </a:p>
        </p:txBody>
      </p:sp>
      <p:sp>
        <p:nvSpPr>
          <p:cNvPr id="5" name="Zástupný objekt pre číslo snímky 4"/>
          <p:cNvSpPr>
            <a:spLocks noGrp="1"/>
          </p:cNvSpPr>
          <p:nvPr>
            <p:ph type="sldNum" sz="quarter" idx="12"/>
          </p:nvPr>
        </p:nvSpPr>
        <p:spPr/>
        <p:txBody>
          <a:bodyPr/>
          <a:lstStyle/>
          <a:p>
            <a:fld id="{58A8B5CA-E708-4898-AE34-0BC942807F5E}" type="slidenum">
              <a:rPr lang="sk-SK" smtClean="0"/>
              <a:t>‹#›</a:t>
            </a:fld>
            <a:endParaRPr lang="sk-SK"/>
          </a:p>
        </p:txBody>
      </p:sp>
    </p:spTree>
    <p:extLst>
      <p:ext uri="{BB962C8B-B14F-4D97-AF65-F5344CB8AC3E}">
        <p14:creationId xmlns:p14="http://schemas.microsoft.com/office/powerpoint/2010/main" val="2586279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a">
    <p:spTree>
      <p:nvGrpSpPr>
        <p:cNvPr id="1" name=""/>
        <p:cNvGrpSpPr/>
        <p:nvPr/>
      </p:nvGrpSpPr>
      <p:grpSpPr>
        <a:xfrm>
          <a:off x="0" y="0"/>
          <a:ext cx="0" cy="0"/>
          <a:chOff x="0" y="0"/>
          <a:chExt cx="0" cy="0"/>
        </a:xfrm>
      </p:grpSpPr>
      <p:sp>
        <p:nvSpPr>
          <p:cNvPr id="2" name="Zástupný objekt pre dátum 1"/>
          <p:cNvSpPr>
            <a:spLocks noGrp="1"/>
          </p:cNvSpPr>
          <p:nvPr>
            <p:ph type="dt" sz="half" idx="10"/>
          </p:nvPr>
        </p:nvSpPr>
        <p:spPr/>
        <p:txBody>
          <a:bodyPr/>
          <a:lstStyle/>
          <a:p>
            <a:fld id="{7ECABA64-CC37-4C4B-88ED-BAC9AFD2DC89}" type="datetimeFigureOut">
              <a:rPr lang="sk-SK" smtClean="0"/>
              <a:t>7. 4. 2021</a:t>
            </a:fld>
            <a:endParaRPr lang="sk-SK"/>
          </a:p>
        </p:txBody>
      </p:sp>
      <p:sp>
        <p:nvSpPr>
          <p:cNvPr id="3" name="Zástupný objekt pre pätu 2"/>
          <p:cNvSpPr>
            <a:spLocks noGrp="1"/>
          </p:cNvSpPr>
          <p:nvPr>
            <p:ph type="ftr" sz="quarter" idx="11"/>
          </p:nvPr>
        </p:nvSpPr>
        <p:spPr/>
        <p:txBody>
          <a:bodyPr/>
          <a:lstStyle/>
          <a:p>
            <a:endParaRPr lang="sk-SK"/>
          </a:p>
        </p:txBody>
      </p:sp>
      <p:sp>
        <p:nvSpPr>
          <p:cNvPr id="4" name="Zástupný objekt pre číslo snímky 3"/>
          <p:cNvSpPr>
            <a:spLocks noGrp="1"/>
          </p:cNvSpPr>
          <p:nvPr>
            <p:ph type="sldNum" sz="quarter" idx="12"/>
          </p:nvPr>
        </p:nvSpPr>
        <p:spPr/>
        <p:txBody>
          <a:bodyPr/>
          <a:lstStyle/>
          <a:p>
            <a:fld id="{58A8B5CA-E708-4898-AE34-0BC942807F5E}" type="slidenum">
              <a:rPr lang="sk-SK" smtClean="0"/>
              <a:t>‹#›</a:t>
            </a:fld>
            <a:endParaRPr lang="sk-SK"/>
          </a:p>
        </p:txBody>
      </p:sp>
    </p:spTree>
    <p:extLst>
      <p:ext uri="{BB962C8B-B14F-4D97-AF65-F5344CB8AC3E}">
        <p14:creationId xmlns:p14="http://schemas.microsoft.com/office/powerpoint/2010/main" val="22986722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popiso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sk-SK" smtClean="0"/>
              <a:t>Upravte štýly predlohy textu</a:t>
            </a:r>
            <a:endParaRPr lang="sk-SK"/>
          </a:p>
        </p:txBody>
      </p:sp>
      <p:sp>
        <p:nvSpPr>
          <p:cNvPr id="3" name="Zástupný objekt pre obsah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k-SK" smtClean="0"/>
              <a:t>Upraviť štýly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sk-SK"/>
          </a:p>
        </p:txBody>
      </p:sp>
      <p:sp>
        <p:nvSpPr>
          <p:cNvPr id="4" name="Zástupný objekt pre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k-SK" smtClean="0"/>
              <a:t>Upraviť štýly predlohy textu</a:t>
            </a:r>
          </a:p>
        </p:txBody>
      </p:sp>
      <p:sp>
        <p:nvSpPr>
          <p:cNvPr id="5" name="Zástupný objekt pre dátum 4"/>
          <p:cNvSpPr>
            <a:spLocks noGrp="1"/>
          </p:cNvSpPr>
          <p:nvPr>
            <p:ph type="dt" sz="half" idx="10"/>
          </p:nvPr>
        </p:nvSpPr>
        <p:spPr/>
        <p:txBody>
          <a:bodyPr/>
          <a:lstStyle/>
          <a:p>
            <a:fld id="{7ECABA64-CC37-4C4B-88ED-BAC9AFD2DC89}" type="datetimeFigureOut">
              <a:rPr lang="sk-SK" smtClean="0"/>
              <a:t>7. 4. 2021</a:t>
            </a:fld>
            <a:endParaRPr lang="sk-SK"/>
          </a:p>
        </p:txBody>
      </p:sp>
      <p:sp>
        <p:nvSpPr>
          <p:cNvPr id="6" name="Zástupný objekt pre pätu 5"/>
          <p:cNvSpPr>
            <a:spLocks noGrp="1"/>
          </p:cNvSpPr>
          <p:nvPr>
            <p:ph type="ftr" sz="quarter" idx="11"/>
          </p:nvPr>
        </p:nvSpPr>
        <p:spPr/>
        <p:txBody>
          <a:bodyPr/>
          <a:lstStyle/>
          <a:p>
            <a:endParaRPr lang="sk-SK"/>
          </a:p>
        </p:txBody>
      </p:sp>
      <p:sp>
        <p:nvSpPr>
          <p:cNvPr id="7" name="Zástupný objekt pre číslo snímky 6"/>
          <p:cNvSpPr>
            <a:spLocks noGrp="1"/>
          </p:cNvSpPr>
          <p:nvPr>
            <p:ph type="sldNum" sz="quarter" idx="12"/>
          </p:nvPr>
        </p:nvSpPr>
        <p:spPr/>
        <p:txBody>
          <a:bodyPr/>
          <a:lstStyle/>
          <a:p>
            <a:fld id="{58A8B5CA-E708-4898-AE34-0BC942807F5E}" type="slidenum">
              <a:rPr lang="sk-SK" smtClean="0"/>
              <a:t>‹#›</a:t>
            </a:fld>
            <a:endParaRPr lang="sk-SK"/>
          </a:p>
        </p:txBody>
      </p:sp>
    </p:spTree>
    <p:extLst>
      <p:ext uri="{BB962C8B-B14F-4D97-AF65-F5344CB8AC3E}">
        <p14:creationId xmlns:p14="http://schemas.microsoft.com/office/powerpoint/2010/main" val="6995352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ok s popiso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sk-SK" smtClean="0"/>
              <a:t>Upravte štýly predlohy textu</a:t>
            </a:r>
            <a:endParaRPr lang="sk-SK"/>
          </a:p>
        </p:txBody>
      </p:sp>
      <p:sp>
        <p:nvSpPr>
          <p:cNvPr id="3" name="Zástupný objekt pre obrázok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k-SK"/>
          </a:p>
        </p:txBody>
      </p:sp>
      <p:sp>
        <p:nvSpPr>
          <p:cNvPr id="4" name="Zástupný objekt pre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k-SK" smtClean="0"/>
              <a:t>Upraviť štýly predlohy textu</a:t>
            </a:r>
          </a:p>
        </p:txBody>
      </p:sp>
      <p:sp>
        <p:nvSpPr>
          <p:cNvPr id="5" name="Zástupný objekt pre dátum 4"/>
          <p:cNvSpPr>
            <a:spLocks noGrp="1"/>
          </p:cNvSpPr>
          <p:nvPr>
            <p:ph type="dt" sz="half" idx="10"/>
          </p:nvPr>
        </p:nvSpPr>
        <p:spPr/>
        <p:txBody>
          <a:bodyPr/>
          <a:lstStyle/>
          <a:p>
            <a:fld id="{7ECABA64-CC37-4C4B-88ED-BAC9AFD2DC89}" type="datetimeFigureOut">
              <a:rPr lang="sk-SK" smtClean="0"/>
              <a:t>7. 4. 2021</a:t>
            </a:fld>
            <a:endParaRPr lang="sk-SK"/>
          </a:p>
        </p:txBody>
      </p:sp>
      <p:sp>
        <p:nvSpPr>
          <p:cNvPr id="6" name="Zástupný objekt pre pätu 5"/>
          <p:cNvSpPr>
            <a:spLocks noGrp="1"/>
          </p:cNvSpPr>
          <p:nvPr>
            <p:ph type="ftr" sz="quarter" idx="11"/>
          </p:nvPr>
        </p:nvSpPr>
        <p:spPr/>
        <p:txBody>
          <a:bodyPr/>
          <a:lstStyle/>
          <a:p>
            <a:endParaRPr lang="sk-SK"/>
          </a:p>
        </p:txBody>
      </p:sp>
      <p:sp>
        <p:nvSpPr>
          <p:cNvPr id="7" name="Zástupný objekt pre číslo snímky 6"/>
          <p:cNvSpPr>
            <a:spLocks noGrp="1"/>
          </p:cNvSpPr>
          <p:nvPr>
            <p:ph type="sldNum" sz="quarter" idx="12"/>
          </p:nvPr>
        </p:nvSpPr>
        <p:spPr/>
        <p:txBody>
          <a:bodyPr/>
          <a:lstStyle/>
          <a:p>
            <a:fld id="{58A8B5CA-E708-4898-AE34-0BC942807F5E}" type="slidenum">
              <a:rPr lang="sk-SK" smtClean="0"/>
              <a:t>‹#›</a:t>
            </a:fld>
            <a:endParaRPr lang="sk-SK"/>
          </a:p>
        </p:txBody>
      </p:sp>
    </p:spTree>
    <p:extLst>
      <p:ext uri="{BB962C8B-B14F-4D97-AF65-F5344CB8AC3E}">
        <p14:creationId xmlns:p14="http://schemas.microsoft.com/office/powerpoint/2010/main" val="40681372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Zástupný objekt pre nadpis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k-SK" smtClean="0"/>
              <a:t>Upravte štýly predlohy textu</a:t>
            </a:r>
            <a:endParaRPr lang="sk-SK"/>
          </a:p>
        </p:txBody>
      </p:sp>
      <p:sp>
        <p:nvSpPr>
          <p:cNvPr id="3" name="Zástupný objekt pre tex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k-SK" smtClean="0"/>
              <a:t>Upraviť štýly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sk-SK"/>
          </a:p>
        </p:txBody>
      </p:sp>
      <p:sp>
        <p:nvSpPr>
          <p:cNvPr id="4" name="Zástupný objekt pre dá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CABA64-CC37-4C4B-88ED-BAC9AFD2DC89}" type="datetimeFigureOut">
              <a:rPr lang="sk-SK" smtClean="0"/>
              <a:t>7. 4. 2021</a:t>
            </a:fld>
            <a:endParaRPr lang="sk-SK"/>
          </a:p>
        </p:txBody>
      </p:sp>
      <p:sp>
        <p:nvSpPr>
          <p:cNvPr id="5" name="Zástupný objekt pre pätu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k-SK"/>
          </a:p>
        </p:txBody>
      </p:sp>
      <p:sp>
        <p:nvSpPr>
          <p:cNvPr id="6" name="Zástupný objekt pre číslo snímky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A8B5CA-E708-4898-AE34-0BC942807F5E}" type="slidenum">
              <a:rPr lang="sk-SK" smtClean="0"/>
              <a:t>‹#›</a:t>
            </a:fld>
            <a:endParaRPr lang="sk-SK"/>
          </a:p>
        </p:txBody>
      </p:sp>
    </p:spTree>
    <p:extLst>
      <p:ext uri="{BB962C8B-B14F-4D97-AF65-F5344CB8AC3E}">
        <p14:creationId xmlns:p14="http://schemas.microsoft.com/office/powerpoint/2010/main" val="22444248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44.jpeg"/><Relationship Id="rId3" Type="http://schemas.microsoft.com/office/2007/relationships/media" Target="../media/media3.avi"/><Relationship Id="rId7" Type="http://schemas.openxmlformats.org/officeDocument/2006/relationships/image" Target="../media/image43.png"/><Relationship Id="rId2" Type="http://schemas.openxmlformats.org/officeDocument/2006/relationships/video" Target="../media/media2.avi"/><Relationship Id="rId1" Type="http://schemas.microsoft.com/office/2007/relationships/media" Target="../media/media2.avi"/><Relationship Id="rId6" Type="http://schemas.openxmlformats.org/officeDocument/2006/relationships/image" Target="../media/image42.png"/><Relationship Id="rId5" Type="http://schemas.openxmlformats.org/officeDocument/2006/relationships/slideLayout" Target="../slideLayouts/slideLayout2.xml"/><Relationship Id="rId4" Type="http://schemas.openxmlformats.org/officeDocument/2006/relationships/video" Target="../media/media3.avi"/></Relationships>
</file>

<file path=ppt/slides/_rels/slide1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1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13.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image" Target="../media/image49.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image" Target="../media/image51.emf"/><Relationship Id="rId1" Type="http://schemas.openxmlformats.org/officeDocument/2006/relationships/slideLayout" Target="../slideLayouts/slideLayout2.xml"/><Relationship Id="rId6" Type="http://schemas.openxmlformats.org/officeDocument/2006/relationships/image" Target="../media/image49.emf"/><Relationship Id="rId5" Type="http://schemas.openxmlformats.org/officeDocument/2006/relationships/image" Target="../media/image54.emf"/><Relationship Id="rId4" Type="http://schemas.openxmlformats.org/officeDocument/2006/relationships/image" Target="../media/image53.emf"/></Relationships>
</file>

<file path=ppt/slides/_rels/slide1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55.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62.emf"/><Relationship Id="rId13" Type="http://schemas.openxmlformats.org/officeDocument/2006/relationships/image" Target="../media/image67.emf"/><Relationship Id="rId3" Type="http://schemas.openxmlformats.org/officeDocument/2006/relationships/image" Target="../media/image57.emf"/><Relationship Id="rId7" Type="http://schemas.openxmlformats.org/officeDocument/2006/relationships/image" Target="../media/image61.emf"/><Relationship Id="rId12" Type="http://schemas.openxmlformats.org/officeDocument/2006/relationships/image" Target="../media/image66.emf"/><Relationship Id="rId17" Type="http://schemas.openxmlformats.org/officeDocument/2006/relationships/image" Target="../media/image71.emf"/><Relationship Id="rId2" Type="http://schemas.openxmlformats.org/officeDocument/2006/relationships/image" Target="../media/image56.emf"/><Relationship Id="rId16" Type="http://schemas.openxmlformats.org/officeDocument/2006/relationships/image" Target="../media/image70.emf"/><Relationship Id="rId1" Type="http://schemas.openxmlformats.org/officeDocument/2006/relationships/slideLayout" Target="../slideLayouts/slideLayout2.xml"/><Relationship Id="rId6" Type="http://schemas.openxmlformats.org/officeDocument/2006/relationships/image" Target="../media/image60.emf"/><Relationship Id="rId11" Type="http://schemas.openxmlformats.org/officeDocument/2006/relationships/image" Target="../media/image65.emf"/><Relationship Id="rId5" Type="http://schemas.openxmlformats.org/officeDocument/2006/relationships/image" Target="../media/image59.emf"/><Relationship Id="rId15" Type="http://schemas.openxmlformats.org/officeDocument/2006/relationships/image" Target="../media/image69.emf"/><Relationship Id="rId10" Type="http://schemas.openxmlformats.org/officeDocument/2006/relationships/image" Target="../media/image64.emf"/><Relationship Id="rId4" Type="http://schemas.openxmlformats.org/officeDocument/2006/relationships/image" Target="../media/image58.emf"/><Relationship Id="rId9" Type="http://schemas.openxmlformats.org/officeDocument/2006/relationships/image" Target="../media/image63.emf"/><Relationship Id="rId14" Type="http://schemas.openxmlformats.org/officeDocument/2006/relationships/image" Target="../media/image68.emf"/></Relationships>
</file>

<file path=ppt/slides/_rels/slide17.xml.rels><?xml version="1.0" encoding="UTF-8" standalone="yes"?>
<Relationships xmlns="http://schemas.openxmlformats.org/package/2006/relationships"><Relationship Id="rId8" Type="http://schemas.openxmlformats.org/officeDocument/2006/relationships/image" Target="../media/image78.emf"/><Relationship Id="rId13" Type="http://schemas.openxmlformats.org/officeDocument/2006/relationships/image" Target="../media/image83.emf"/><Relationship Id="rId18" Type="http://schemas.openxmlformats.org/officeDocument/2006/relationships/image" Target="../media/image44.jpeg"/><Relationship Id="rId3" Type="http://schemas.openxmlformats.org/officeDocument/2006/relationships/image" Target="../media/image73.emf"/><Relationship Id="rId7" Type="http://schemas.openxmlformats.org/officeDocument/2006/relationships/image" Target="../media/image77.emf"/><Relationship Id="rId12" Type="http://schemas.openxmlformats.org/officeDocument/2006/relationships/image" Target="../media/image82.emf"/><Relationship Id="rId17" Type="http://schemas.openxmlformats.org/officeDocument/2006/relationships/image" Target="../media/image87.emf"/><Relationship Id="rId2" Type="http://schemas.openxmlformats.org/officeDocument/2006/relationships/image" Target="../media/image72.emf"/><Relationship Id="rId16" Type="http://schemas.openxmlformats.org/officeDocument/2006/relationships/image" Target="../media/image86.emf"/><Relationship Id="rId1" Type="http://schemas.openxmlformats.org/officeDocument/2006/relationships/slideLayout" Target="../slideLayouts/slideLayout2.xml"/><Relationship Id="rId6" Type="http://schemas.openxmlformats.org/officeDocument/2006/relationships/image" Target="../media/image76.emf"/><Relationship Id="rId11" Type="http://schemas.openxmlformats.org/officeDocument/2006/relationships/image" Target="../media/image81.emf"/><Relationship Id="rId5" Type="http://schemas.openxmlformats.org/officeDocument/2006/relationships/image" Target="../media/image75.emf"/><Relationship Id="rId15" Type="http://schemas.openxmlformats.org/officeDocument/2006/relationships/image" Target="../media/image85.emf"/><Relationship Id="rId10" Type="http://schemas.openxmlformats.org/officeDocument/2006/relationships/image" Target="../media/image80.emf"/><Relationship Id="rId4" Type="http://schemas.openxmlformats.org/officeDocument/2006/relationships/image" Target="../media/image74.emf"/><Relationship Id="rId9" Type="http://schemas.openxmlformats.org/officeDocument/2006/relationships/image" Target="../media/image79.emf"/><Relationship Id="rId14" Type="http://schemas.openxmlformats.org/officeDocument/2006/relationships/image" Target="../media/image84.em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1.emf"/></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2.emf"/></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3.vml"/><Relationship Id="rId4" Type="http://schemas.openxmlformats.org/officeDocument/2006/relationships/image" Target="../media/image3.emf"/></Relationships>
</file>

<file path=ppt/slides/_rels/slide6.xml.rels><?xml version="1.0" encoding="UTF-8" standalone="yes"?>
<Relationships xmlns="http://schemas.openxmlformats.org/package/2006/relationships"><Relationship Id="rId8" Type="http://schemas.openxmlformats.org/officeDocument/2006/relationships/image" Target="../media/image10.emf"/><Relationship Id="rId13" Type="http://schemas.openxmlformats.org/officeDocument/2006/relationships/image" Target="../media/image15.emf"/><Relationship Id="rId3" Type="http://schemas.openxmlformats.org/officeDocument/2006/relationships/image" Target="../media/image5.emf"/><Relationship Id="rId7" Type="http://schemas.openxmlformats.org/officeDocument/2006/relationships/image" Target="../media/image9.emf"/><Relationship Id="rId12" Type="http://schemas.openxmlformats.org/officeDocument/2006/relationships/image" Target="../media/image14.emf"/><Relationship Id="rId2" Type="http://schemas.openxmlformats.org/officeDocument/2006/relationships/image" Target="../media/image4.emf"/><Relationship Id="rId1" Type="http://schemas.openxmlformats.org/officeDocument/2006/relationships/slideLayout" Target="../slideLayouts/slideLayout2.xml"/><Relationship Id="rId6" Type="http://schemas.openxmlformats.org/officeDocument/2006/relationships/image" Target="../media/image8.emf"/><Relationship Id="rId11" Type="http://schemas.openxmlformats.org/officeDocument/2006/relationships/image" Target="../media/image13.emf"/><Relationship Id="rId5" Type="http://schemas.openxmlformats.org/officeDocument/2006/relationships/image" Target="../media/image7.emf"/><Relationship Id="rId10" Type="http://schemas.openxmlformats.org/officeDocument/2006/relationships/image" Target="../media/image12.emf"/><Relationship Id="rId4" Type="http://schemas.openxmlformats.org/officeDocument/2006/relationships/image" Target="../media/image6.emf"/><Relationship Id="rId9" Type="http://schemas.openxmlformats.org/officeDocument/2006/relationships/image" Target="../media/image11.emf"/></Relationships>
</file>

<file path=ppt/slides/_rels/slide7.xml.rels><?xml version="1.0" encoding="UTF-8" standalone="yes"?>
<Relationships xmlns="http://schemas.openxmlformats.org/package/2006/relationships"><Relationship Id="rId3" Type="http://schemas.openxmlformats.org/officeDocument/2006/relationships/image" Target="../media/image5.emf"/><Relationship Id="rId7" Type="http://schemas.openxmlformats.org/officeDocument/2006/relationships/image" Target="../media/image15.emf"/><Relationship Id="rId2" Type="http://schemas.openxmlformats.org/officeDocument/2006/relationships/image" Target="../media/image4.emf"/><Relationship Id="rId1" Type="http://schemas.openxmlformats.org/officeDocument/2006/relationships/slideLayout" Target="../slideLayouts/slideLayout2.xml"/><Relationship Id="rId6" Type="http://schemas.openxmlformats.org/officeDocument/2006/relationships/image" Target="../media/image14.emf"/><Relationship Id="rId5" Type="http://schemas.openxmlformats.org/officeDocument/2006/relationships/image" Target="../media/image13.emf"/><Relationship Id="rId4" Type="http://schemas.openxmlformats.org/officeDocument/2006/relationships/image" Target="../media/image6.emf"/></Relationships>
</file>

<file path=ppt/slides/_rels/slide8.xml.rels><?xml version="1.0" encoding="UTF-8" standalone="yes"?>
<Relationships xmlns="http://schemas.openxmlformats.org/package/2006/relationships"><Relationship Id="rId8" Type="http://schemas.openxmlformats.org/officeDocument/2006/relationships/image" Target="../media/image22.jpg"/><Relationship Id="rId13" Type="http://schemas.openxmlformats.org/officeDocument/2006/relationships/image" Target="../media/image27.jpg"/><Relationship Id="rId18" Type="http://schemas.openxmlformats.org/officeDocument/2006/relationships/image" Target="../media/image32.jpg"/><Relationship Id="rId3" Type="http://schemas.openxmlformats.org/officeDocument/2006/relationships/image" Target="../media/image17.jpg"/><Relationship Id="rId21" Type="http://schemas.openxmlformats.org/officeDocument/2006/relationships/image" Target="../media/image35.jpg"/><Relationship Id="rId7" Type="http://schemas.openxmlformats.org/officeDocument/2006/relationships/image" Target="../media/image21.jpg"/><Relationship Id="rId12" Type="http://schemas.openxmlformats.org/officeDocument/2006/relationships/image" Target="../media/image26.jpg"/><Relationship Id="rId17" Type="http://schemas.openxmlformats.org/officeDocument/2006/relationships/image" Target="../media/image31.jpg"/><Relationship Id="rId2" Type="http://schemas.openxmlformats.org/officeDocument/2006/relationships/image" Target="../media/image16.emf"/><Relationship Id="rId16" Type="http://schemas.openxmlformats.org/officeDocument/2006/relationships/image" Target="../media/image30.jpg"/><Relationship Id="rId20" Type="http://schemas.openxmlformats.org/officeDocument/2006/relationships/image" Target="../media/image34.jpg"/><Relationship Id="rId1" Type="http://schemas.openxmlformats.org/officeDocument/2006/relationships/slideLayout" Target="../slideLayouts/slideLayout2.xml"/><Relationship Id="rId6" Type="http://schemas.openxmlformats.org/officeDocument/2006/relationships/image" Target="../media/image20.jpg"/><Relationship Id="rId11" Type="http://schemas.openxmlformats.org/officeDocument/2006/relationships/image" Target="../media/image25.jpg"/><Relationship Id="rId5" Type="http://schemas.openxmlformats.org/officeDocument/2006/relationships/image" Target="../media/image19.jpg"/><Relationship Id="rId15" Type="http://schemas.openxmlformats.org/officeDocument/2006/relationships/image" Target="../media/image29.jpg"/><Relationship Id="rId10" Type="http://schemas.openxmlformats.org/officeDocument/2006/relationships/image" Target="../media/image24.jpg"/><Relationship Id="rId19" Type="http://schemas.openxmlformats.org/officeDocument/2006/relationships/image" Target="../media/image33.jpg"/><Relationship Id="rId4" Type="http://schemas.openxmlformats.org/officeDocument/2006/relationships/image" Target="../media/image18.jpg"/><Relationship Id="rId9" Type="http://schemas.openxmlformats.org/officeDocument/2006/relationships/image" Target="../media/image23.jpg"/><Relationship Id="rId14" Type="http://schemas.openxmlformats.org/officeDocument/2006/relationships/image" Target="../media/image28.jpg"/><Relationship Id="rId22" Type="http://schemas.openxmlformats.org/officeDocument/2006/relationships/image" Target="../media/image36.jpg"/></Relationships>
</file>

<file path=ppt/slides/_rels/slide9.xml.rels><?xml version="1.0" encoding="UTF-8" standalone="yes"?>
<Relationships xmlns="http://schemas.openxmlformats.org/package/2006/relationships"><Relationship Id="rId8" Type="http://schemas.openxmlformats.org/officeDocument/2006/relationships/image" Target="../media/image5.emf"/><Relationship Id="rId3" Type="http://schemas.openxmlformats.org/officeDocument/2006/relationships/slideLayout" Target="../slideLayouts/slideLayout2.xml"/><Relationship Id="rId7" Type="http://schemas.openxmlformats.org/officeDocument/2006/relationships/image" Target="../media/image40.emf"/><Relationship Id="rId2" Type="http://schemas.openxmlformats.org/officeDocument/2006/relationships/video" Target="../media/media1.avi"/><Relationship Id="rId1" Type="http://schemas.microsoft.com/office/2007/relationships/media" Target="../media/media1.avi"/><Relationship Id="rId6" Type="http://schemas.openxmlformats.org/officeDocument/2006/relationships/image" Target="../media/image39.emf"/><Relationship Id="rId5" Type="http://schemas.openxmlformats.org/officeDocument/2006/relationships/image" Target="../media/image38.emf"/><Relationship Id="rId4" Type="http://schemas.openxmlformats.org/officeDocument/2006/relationships/image" Target="../media/image37.emf"/><Relationship Id="rId9" Type="http://schemas.openxmlformats.org/officeDocument/2006/relationships/image" Target="../media/image4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p:txBody>
          <a:bodyPr>
            <a:noAutofit/>
          </a:bodyPr>
          <a:lstStyle/>
          <a:p>
            <a:r>
              <a:rPr lang="en-US" sz="4000" dirty="0" smtClean="0"/>
              <a:t>Three years of dual MSG image data from operational, user and scientific perspective:</a:t>
            </a:r>
            <a:br>
              <a:rPr lang="en-US" sz="4000" dirty="0" smtClean="0"/>
            </a:br>
            <a:r>
              <a:rPr lang="en-US" sz="4000" dirty="0" smtClean="0"/>
              <a:t>possibilities and limitations</a:t>
            </a:r>
            <a:endParaRPr lang="en-US" sz="4400" dirty="0"/>
          </a:p>
        </p:txBody>
      </p:sp>
      <p:sp>
        <p:nvSpPr>
          <p:cNvPr id="3" name="Podnadpis 2"/>
          <p:cNvSpPr>
            <a:spLocks noGrp="1"/>
          </p:cNvSpPr>
          <p:nvPr>
            <p:ph type="subTitle" idx="1"/>
          </p:nvPr>
        </p:nvSpPr>
        <p:spPr>
          <a:xfrm>
            <a:off x="1524000" y="4078224"/>
            <a:ext cx="9144000" cy="1152144"/>
          </a:xfrm>
        </p:spPr>
        <p:txBody>
          <a:bodyPr/>
          <a:lstStyle/>
          <a:p>
            <a:r>
              <a:rPr lang="en-GB" sz="3600" dirty="0" smtClean="0">
                <a:solidFill>
                  <a:srgbClr val="0000FF"/>
                </a:solidFill>
              </a:rPr>
              <a:t>Ján Kaňák</a:t>
            </a:r>
            <a:r>
              <a:rPr lang="sk-SK" sz="3600" dirty="0" smtClean="0">
                <a:solidFill>
                  <a:srgbClr val="0000FF"/>
                </a:solidFill>
              </a:rPr>
              <a:t/>
            </a:r>
            <a:br>
              <a:rPr lang="sk-SK" sz="3600" dirty="0" smtClean="0">
                <a:solidFill>
                  <a:srgbClr val="0000FF"/>
                </a:solidFill>
              </a:rPr>
            </a:br>
            <a:r>
              <a:rPr lang="en-GB" dirty="0">
                <a:solidFill>
                  <a:srgbClr val="0000FF"/>
                </a:solidFill>
              </a:rPr>
              <a:t>Slovak Hydrometeorological Institute</a:t>
            </a:r>
            <a:endParaRPr lang="sk-SK" dirty="0"/>
          </a:p>
        </p:txBody>
      </p:sp>
      <p:sp>
        <p:nvSpPr>
          <p:cNvPr id="4" name="BlokTextu 3"/>
          <p:cNvSpPr txBox="1"/>
          <p:nvPr/>
        </p:nvSpPr>
        <p:spPr>
          <a:xfrm>
            <a:off x="3563030" y="6373368"/>
            <a:ext cx="5065939" cy="369332"/>
          </a:xfrm>
          <a:prstGeom prst="rect">
            <a:avLst/>
          </a:prstGeom>
          <a:noFill/>
        </p:spPr>
        <p:txBody>
          <a:bodyPr wrap="none" rtlCol="0">
            <a:spAutoFit/>
          </a:bodyPr>
          <a:lstStyle/>
          <a:p>
            <a:r>
              <a:rPr lang="en-US" dirty="0" smtClean="0"/>
              <a:t>Convection Working Group meeting 6 – 8 April 2021</a:t>
            </a:r>
            <a:endParaRPr lang="en-US" dirty="0"/>
          </a:p>
        </p:txBody>
      </p:sp>
    </p:spTree>
    <p:extLst>
      <p:ext uri="{BB962C8B-B14F-4D97-AF65-F5344CB8AC3E}">
        <p14:creationId xmlns:p14="http://schemas.microsoft.com/office/powerpoint/2010/main" val="230536734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00456" y="0"/>
            <a:ext cx="10515600" cy="530987"/>
          </a:xfrm>
        </p:spPr>
        <p:txBody>
          <a:bodyPr>
            <a:normAutofit fontScale="90000"/>
          </a:bodyPr>
          <a:lstStyle/>
          <a:p>
            <a:r>
              <a:rPr lang="en-US" sz="3600" dirty="0" smtClean="0"/>
              <a:t>Case 20210403 Central Africa different RGBs versus anaglyphs</a:t>
            </a:r>
            <a:endParaRPr lang="sk-SK" sz="3600" dirty="0"/>
          </a:p>
        </p:txBody>
      </p:sp>
      <p:pic>
        <p:nvPicPr>
          <p:cNvPr id="5" name="video_small_RGB">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55511" y="914400"/>
            <a:ext cx="5911596" cy="3941064"/>
          </a:xfrm>
          <a:prstGeom prst="rect">
            <a:avLst/>
          </a:prstGeom>
        </p:spPr>
      </p:pic>
      <p:pic>
        <p:nvPicPr>
          <p:cNvPr id="6" name="video_small_A">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6128576" y="914400"/>
            <a:ext cx="5911596" cy="3941064"/>
          </a:xfrm>
          <a:prstGeom prst="rect">
            <a:avLst/>
          </a:prstGeom>
        </p:spPr>
      </p:pic>
      <p:pic>
        <p:nvPicPr>
          <p:cNvPr id="7" name="Picture 4" descr="G:\c\MSGIODC\AnaglyphGlasses\Pictogram for images.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065644" y="5462361"/>
            <a:ext cx="1886979" cy="10837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926166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video>
              <p:cMediaNode vol="80000">
                <p:cTn id="13" fill="hold" display="0">
                  <p:stCondLst>
                    <p:cond delay="indefinite"/>
                  </p:stCondLst>
                </p:cTn>
                <p:tgtEl>
                  <p:spTgt spid="6"/>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00456" y="0"/>
            <a:ext cx="10515600" cy="530987"/>
          </a:xfrm>
        </p:spPr>
        <p:txBody>
          <a:bodyPr>
            <a:normAutofit fontScale="90000"/>
          </a:bodyPr>
          <a:lstStyle/>
          <a:p>
            <a:r>
              <a:rPr lang="en-US" sz="3600" dirty="0" smtClean="0"/>
              <a:t>Case 20210403 Central Africa different RGBs versus anaglyphs</a:t>
            </a:r>
            <a:endParaRPr lang="sk-SK" sz="3600" dirty="0"/>
          </a:p>
        </p:txBody>
      </p:sp>
      <p:pic>
        <p:nvPicPr>
          <p:cNvPr id="7" name="Obrázok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5511" y="914400"/>
            <a:ext cx="5911596" cy="3941064"/>
          </a:xfrm>
          <a:prstGeom prst="rect">
            <a:avLst/>
          </a:prstGeom>
        </p:spPr>
      </p:pic>
      <p:pic>
        <p:nvPicPr>
          <p:cNvPr id="3" name="Obrázok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28004" y="914400"/>
            <a:ext cx="5911596" cy="3941064"/>
          </a:xfrm>
          <a:prstGeom prst="rect">
            <a:avLst/>
          </a:prstGeom>
        </p:spPr>
      </p:pic>
      <p:pic>
        <p:nvPicPr>
          <p:cNvPr id="6" name="Picture 4" descr="G:\c\MSGIODC\AnaglyphGlasses\Pictogram for images.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065644" y="5462361"/>
            <a:ext cx="1886979" cy="1083739"/>
          </a:xfrm>
          <a:prstGeom prst="rect">
            <a:avLst/>
          </a:prstGeom>
          <a:noFill/>
          <a:extLst>
            <a:ext uri="{909E8E84-426E-40DD-AFC4-6F175D3DCCD1}">
              <a14:hiddenFill xmlns:a14="http://schemas.microsoft.com/office/drawing/2010/main">
                <a:solidFill>
                  <a:srgbClr val="FFFFFF"/>
                </a:solidFill>
              </a14:hiddenFill>
            </a:ext>
          </a:extLst>
        </p:spPr>
      </p:pic>
      <p:sp>
        <p:nvSpPr>
          <p:cNvPr id="4" name="BlokTextu 3"/>
          <p:cNvSpPr txBox="1"/>
          <p:nvPr/>
        </p:nvSpPr>
        <p:spPr>
          <a:xfrm>
            <a:off x="330740" y="5223753"/>
            <a:ext cx="5698163" cy="1200329"/>
          </a:xfrm>
          <a:prstGeom prst="rect">
            <a:avLst/>
          </a:prstGeom>
          <a:noFill/>
        </p:spPr>
        <p:txBody>
          <a:bodyPr wrap="none" rtlCol="0">
            <a:spAutoFit/>
          </a:bodyPr>
          <a:lstStyle/>
          <a:p>
            <a:r>
              <a:rPr lang="en-US" dirty="0" smtClean="0"/>
              <a:t>Microphysical information from RGBs as Day Microphysics,</a:t>
            </a:r>
          </a:p>
          <a:p>
            <a:r>
              <a:rPr lang="en-US" dirty="0" smtClean="0"/>
              <a:t>Convective Storms RGB, … is limited in anaglyphs or</a:t>
            </a:r>
          </a:p>
          <a:p>
            <a:r>
              <a:rPr lang="en-US" dirty="0"/>
              <a:t>p</a:t>
            </a:r>
            <a:r>
              <a:rPr lang="en-US" dirty="0" smtClean="0"/>
              <a:t>ractically disappear because of the application of </a:t>
            </a:r>
          </a:p>
          <a:p>
            <a:r>
              <a:rPr lang="en-US" dirty="0"/>
              <a:t>a</a:t>
            </a:r>
            <a:r>
              <a:rPr lang="en-US" dirty="0" smtClean="0"/>
              <a:t>naglyph method!</a:t>
            </a:r>
            <a:endParaRPr lang="sk-SK" dirty="0"/>
          </a:p>
        </p:txBody>
      </p:sp>
    </p:spTree>
    <p:extLst>
      <p:ext uri="{BB962C8B-B14F-4D97-AF65-F5344CB8AC3E}">
        <p14:creationId xmlns:p14="http://schemas.microsoft.com/office/powerpoint/2010/main" val="193222558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ok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5511" y="914400"/>
            <a:ext cx="5911596" cy="3941064"/>
          </a:xfrm>
          <a:prstGeom prst="rect">
            <a:avLst/>
          </a:prstGeom>
        </p:spPr>
      </p:pic>
      <p:sp>
        <p:nvSpPr>
          <p:cNvPr id="2" name="Nadpis 1"/>
          <p:cNvSpPr>
            <a:spLocks noGrp="1"/>
          </p:cNvSpPr>
          <p:nvPr>
            <p:ph type="title"/>
          </p:nvPr>
        </p:nvSpPr>
        <p:spPr>
          <a:xfrm>
            <a:off x="600456" y="0"/>
            <a:ext cx="10515600" cy="530987"/>
          </a:xfrm>
        </p:spPr>
        <p:txBody>
          <a:bodyPr>
            <a:normAutofit fontScale="90000"/>
          </a:bodyPr>
          <a:lstStyle/>
          <a:p>
            <a:r>
              <a:rPr lang="en-US" sz="3600" dirty="0" smtClean="0"/>
              <a:t>Case 20210403 Central Africa different RGBs versus anaglyphs</a:t>
            </a:r>
            <a:endParaRPr lang="sk-SK" sz="3600" dirty="0"/>
          </a:p>
        </p:txBody>
      </p:sp>
      <p:pic>
        <p:nvPicPr>
          <p:cNvPr id="5" name="Obrázok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28004" y="914400"/>
            <a:ext cx="5911597" cy="3941064"/>
          </a:xfrm>
          <a:prstGeom prst="rect">
            <a:avLst/>
          </a:prstGeom>
        </p:spPr>
      </p:pic>
      <p:sp>
        <p:nvSpPr>
          <p:cNvPr id="6" name="BlokTextu 5"/>
          <p:cNvSpPr txBox="1"/>
          <p:nvPr/>
        </p:nvSpPr>
        <p:spPr>
          <a:xfrm>
            <a:off x="209489" y="5102352"/>
            <a:ext cx="8242513" cy="1200329"/>
          </a:xfrm>
          <a:prstGeom prst="rect">
            <a:avLst/>
          </a:prstGeom>
          <a:noFill/>
        </p:spPr>
        <p:txBody>
          <a:bodyPr wrap="none" rtlCol="0">
            <a:spAutoFit/>
          </a:bodyPr>
          <a:lstStyle/>
          <a:p>
            <a:r>
              <a:rPr lang="en-US" dirty="0" smtClean="0"/>
              <a:t>Features:</a:t>
            </a:r>
          </a:p>
          <a:p>
            <a:pPr marL="285750" indent="-285750">
              <a:buFont typeface="Arial" panose="020B0604020202020204" pitchFamily="34" charset="0"/>
              <a:buChar char="•"/>
            </a:pPr>
            <a:r>
              <a:rPr lang="en-US" dirty="0" smtClean="0"/>
              <a:t>Overshooting tops in high resolution</a:t>
            </a:r>
          </a:p>
          <a:p>
            <a:pPr marL="285750" indent="-285750">
              <a:buFont typeface="Arial" panose="020B0604020202020204" pitchFamily="34" charset="0"/>
              <a:buChar char="•"/>
            </a:pPr>
            <a:r>
              <a:rPr lang="en-US" dirty="0" smtClean="0"/>
              <a:t>High cirrus arc (gravity wave) in the top-left corner westerly from the biggest storm</a:t>
            </a:r>
          </a:p>
          <a:p>
            <a:pPr marL="285750" indent="-285750">
              <a:buFont typeface="Arial" panose="020B0604020202020204" pitchFamily="34" charset="0"/>
              <a:buChar char="•"/>
            </a:pPr>
            <a:r>
              <a:rPr lang="en-US" dirty="0" smtClean="0"/>
              <a:t>Gust front in the upper-central part of this image sequence</a:t>
            </a:r>
            <a:endParaRPr lang="en-US" dirty="0"/>
          </a:p>
        </p:txBody>
      </p:sp>
      <p:pic>
        <p:nvPicPr>
          <p:cNvPr id="7" name="Picture 4" descr="G:\c\MSGIODC\AnaglyphGlasses\Pictogram for images.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065644" y="5462361"/>
            <a:ext cx="1886979" cy="10837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459533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ázok 6"/>
          <p:cNvPicPr>
            <a:picLocks noChangeAspect="1"/>
          </p:cNvPicPr>
          <p:nvPr/>
        </p:nvPicPr>
        <p:blipFill>
          <a:blip r:embed="rId2"/>
          <a:stretch>
            <a:fillRect/>
          </a:stretch>
        </p:blipFill>
        <p:spPr>
          <a:xfrm>
            <a:off x="4236677" y="555466"/>
            <a:ext cx="7431110" cy="6259132"/>
          </a:xfrm>
          <a:prstGeom prst="rect">
            <a:avLst/>
          </a:prstGeom>
        </p:spPr>
      </p:pic>
      <p:pic>
        <p:nvPicPr>
          <p:cNvPr id="6" name="Obrázok 5"/>
          <p:cNvPicPr>
            <a:picLocks noChangeAspect="1"/>
          </p:cNvPicPr>
          <p:nvPr/>
        </p:nvPicPr>
        <p:blipFill>
          <a:blip r:embed="rId3"/>
          <a:stretch>
            <a:fillRect/>
          </a:stretch>
        </p:blipFill>
        <p:spPr>
          <a:xfrm>
            <a:off x="4236677" y="555466"/>
            <a:ext cx="7431110" cy="6259132"/>
          </a:xfrm>
          <a:prstGeom prst="rect">
            <a:avLst/>
          </a:prstGeom>
        </p:spPr>
      </p:pic>
      <p:sp>
        <p:nvSpPr>
          <p:cNvPr id="8" name="BlokTextu 7"/>
          <p:cNvSpPr txBox="1"/>
          <p:nvPr/>
        </p:nvSpPr>
        <p:spPr>
          <a:xfrm>
            <a:off x="246888" y="155448"/>
            <a:ext cx="6903044" cy="6217087"/>
          </a:xfrm>
          <a:prstGeom prst="rect">
            <a:avLst/>
          </a:prstGeom>
          <a:noFill/>
        </p:spPr>
        <p:txBody>
          <a:bodyPr wrap="none" rtlCol="0">
            <a:spAutoFit/>
          </a:bodyPr>
          <a:lstStyle/>
          <a:p>
            <a:r>
              <a:rPr lang="en-US" sz="2000" b="1" dirty="0" smtClean="0"/>
              <a:t>Technical possibilities how to observe 3D stereoscopic imagery:</a:t>
            </a:r>
          </a:p>
          <a:p>
            <a:endParaRPr lang="en-US" dirty="0"/>
          </a:p>
          <a:p>
            <a:pPr marL="285750" indent="-285750">
              <a:buFont typeface="Arial" panose="020B0604020202020204" pitchFamily="34" charset="0"/>
              <a:buChar char="•"/>
            </a:pPr>
            <a:r>
              <a:rPr lang="en-US" dirty="0" smtClean="0"/>
              <a:t>Single switching between images: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smtClean="0"/>
          </a:p>
          <a:p>
            <a:r>
              <a:rPr lang="en-US" dirty="0" smtClean="0"/>
              <a:t>We can observe the effects of parallax</a:t>
            </a:r>
          </a:p>
          <a:p>
            <a:r>
              <a:rPr lang="en-US" dirty="0" smtClean="0"/>
              <a:t>shifts for very high level clouds</a:t>
            </a:r>
          </a:p>
          <a:p>
            <a:endParaRPr lang="en-US" dirty="0"/>
          </a:p>
          <a:p>
            <a:r>
              <a:rPr lang="en-US" dirty="0" smtClean="0"/>
              <a:t>Exact estimation of parallax shifts</a:t>
            </a:r>
          </a:p>
          <a:p>
            <a:r>
              <a:rPr lang="en-US" dirty="0" smtClean="0"/>
              <a:t>Is possible numerically, e.g. by methods</a:t>
            </a:r>
          </a:p>
          <a:p>
            <a:r>
              <a:rPr lang="en-US" dirty="0" smtClean="0"/>
              <a:t>Already presented in CWG or </a:t>
            </a:r>
          </a:p>
          <a:p>
            <a:r>
              <a:rPr lang="en-US" dirty="0" smtClean="0"/>
              <a:t>At EUMETSAT conferences:</a:t>
            </a:r>
          </a:p>
          <a:p>
            <a:endParaRPr lang="en-US" dirty="0"/>
          </a:p>
          <a:p>
            <a:endParaRPr lang="en-US" dirty="0" smtClean="0"/>
          </a:p>
          <a:p>
            <a:r>
              <a:rPr lang="en-US" dirty="0"/>
              <a:t>EUMETSAT Meteorological Satellite </a:t>
            </a:r>
            <a:endParaRPr lang="en-US" dirty="0" smtClean="0"/>
          </a:p>
          <a:p>
            <a:r>
              <a:rPr lang="en-US" dirty="0" smtClean="0"/>
              <a:t>Conference </a:t>
            </a:r>
            <a:r>
              <a:rPr lang="en-US" dirty="0"/>
              <a:t>2018, </a:t>
            </a:r>
            <a:r>
              <a:rPr lang="en-US" dirty="0" smtClean="0"/>
              <a:t>Tallinn:</a:t>
            </a:r>
          </a:p>
          <a:p>
            <a:endParaRPr lang="en-US" dirty="0"/>
          </a:p>
          <a:p>
            <a:r>
              <a:rPr lang="en-US" dirty="0"/>
              <a:t>FULLY AUTOMATED QUANTITATIVE </a:t>
            </a:r>
            <a:endParaRPr lang="en-US" dirty="0" smtClean="0"/>
          </a:p>
          <a:p>
            <a:r>
              <a:rPr lang="en-US" dirty="0" smtClean="0"/>
              <a:t>ESTIMATION </a:t>
            </a:r>
            <a:r>
              <a:rPr lang="en-US" dirty="0"/>
              <a:t>OF CLOUD TOP HEIGHT </a:t>
            </a:r>
            <a:endParaRPr lang="en-US" dirty="0" smtClean="0"/>
          </a:p>
          <a:p>
            <a:r>
              <a:rPr lang="en-US" dirty="0" smtClean="0"/>
              <a:t>USING </a:t>
            </a:r>
            <a:r>
              <a:rPr lang="en-US" dirty="0"/>
              <a:t>STEREOSCOPIC METEOSAT </a:t>
            </a:r>
            <a:endParaRPr lang="en-US" dirty="0" smtClean="0"/>
          </a:p>
          <a:p>
            <a:r>
              <a:rPr lang="en-US" dirty="0" smtClean="0"/>
              <a:t>SATELLITE </a:t>
            </a:r>
            <a:r>
              <a:rPr lang="en-US" dirty="0"/>
              <a:t>OBSERVATIONS</a:t>
            </a:r>
            <a:endParaRPr lang="en-US" dirty="0" smtClean="0"/>
          </a:p>
          <a:p>
            <a:r>
              <a:rPr lang="en-US" dirty="0" smtClean="0"/>
              <a:t> </a:t>
            </a:r>
            <a:endParaRPr lang="sk-SK" dirty="0"/>
          </a:p>
        </p:txBody>
      </p:sp>
      <p:sp>
        <p:nvSpPr>
          <p:cNvPr id="9" name="BlokTextu 8"/>
          <p:cNvSpPr txBox="1"/>
          <p:nvPr/>
        </p:nvSpPr>
        <p:spPr>
          <a:xfrm>
            <a:off x="8021055" y="72013"/>
            <a:ext cx="854721" cy="523220"/>
          </a:xfrm>
          <a:prstGeom prst="rect">
            <a:avLst/>
          </a:prstGeom>
          <a:noFill/>
        </p:spPr>
        <p:txBody>
          <a:bodyPr wrap="none" rtlCol="0">
            <a:spAutoFit/>
          </a:bodyPr>
          <a:lstStyle/>
          <a:p>
            <a:r>
              <a:rPr lang="en-US" sz="2800" b="1" dirty="0" smtClean="0"/>
              <a:t>LEFT</a:t>
            </a:r>
            <a:endParaRPr lang="sk-SK" sz="2800" b="1" dirty="0"/>
          </a:p>
        </p:txBody>
      </p:sp>
      <p:sp>
        <p:nvSpPr>
          <p:cNvPr id="10" name="BlokTextu 9"/>
          <p:cNvSpPr txBox="1"/>
          <p:nvPr/>
        </p:nvSpPr>
        <p:spPr>
          <a:xfrm>
            <a:off x="8875776" y="72013"/>
            <a:ext cx="1116011" cy="523220"/>
          </a:xfrm>
          <a:prstGeom prst="rect">
            <a:avLst/>
          </a:prstGeom>
          <a:noFill/>
        </p:spPr>
        <p:txBody>
          <a:bodyPr wrap="none" rtlCol="0">
            <a:spAutoFit/>
          </a:bodyPr>
          <a:lstStyle/>
          <a:p>
            <a:r>
              <a:rPr lang="en-US" sz="2800" b="1" dirty="0" smtClean="0"/>
              <a:t>RIGHT</a:t>
            </a:r>
            <a:endParaRPr lang="sk-SK" sz="2800" b="1" dirty="0"/>
          </a:p>
        </p:txBody>
      </p:sp>
    </p:spTree>
    <p:extLst>
      <p:ext uri="{BB962C8B-B14F-4D97-AF65-F5344CB8AC3E}">
        <p14:creationId xmlns:p14="http://schemas.microsoft.com/office/powerpoint/2010/main" val="3967803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0" presetClass="exit" presetSubtype="0" fill="hold" grpId="0" nodeType="withEffect">
                                  <p:stCondLst>
                                    <p:cond delay="0"/>
                                  </p:stCondLst>
                                  <p:childTnLst>
                                    <p:animEffect transition="out" filter="fade">
                                      <p:cBhvr>
                                        <p:cTn id="8" dur="500"/>
                                        <p:tgtEl>
                                          <p:spTgt spid="9"/>
                                        </p:tgtEl>
                                      </p:cBhvr>
                                    </p:animEffect>
                                    <p:set>
                                      <p:cBhvr>
                                        <p:cTn id="9" dur="1" fill="hold">
                                          <p:stCondLst>
                                            <p:cond delay="499"/>
                                          </p:stCondLst>
                                        </p:cTn>
                                        <p:tgtEl>
                                          <p:spTgt spid="9"/>
                                        </p:tgtEl>
                                        <p:attrNameLst>
                                          <p:attrName>style.visibility</p:attrName>
                                        </p:attrNameLst>
                                      </p:cBhvr>
                                      <p:to>
                                        <p:strVal val="hidden"/>
                                      </p:to>
                                    </p:set>
                                  </p:childTnLst>
                                </p:cTn>
                              </p:par>
                              <p:par>
                                <p:cTn id="10" presetID="1"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Obrázok 8"/>
          <p:cNvPicPr>
            <a:picLocks noChangeAspect="1"/>
          </p:cNvPicPr>
          <p:nvPr/>
        </p:nvPicPr>
        <p:blipFill>
          <a:blip r:embed="rId2"/>
          <a:stretch>
            <a:fillRect/>
          </a:stretch>
        </p:blipFill>
        <p:spPr>
          <a:xfrm>
            <a:off x="3859046" y="2632424"/>
            <a:ext cx="7798158" cy="3773510"/>
          </a:xfrm>
          <a:prstGeom prst="rect">
            <a:avLst/>
          </a:prstGeom>
        </p:spPr>
      </p:pic>
      <p:sp>
        <p:nvSpPr>
          <p:cNvPr id="12" name="Obdĺžnik 11"/>
          <p:cNvSpPr/>
          <p:nvPr/>
        </p:nvSpPr>
        <p:spPr>
          <a:xfrm>
            <a:off x="4726603" y="2920482"/>
            <a:ext cx="6005046" cy="3200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4" name="BlokTextu 3"/>
          <p:cNvSpPr txBox="1"/>
          <p:nvPr/>
        </p:nvSpPr>
        <p:spPr>
          <a:xfrm>
            <a:off x="246888" y="155448"/>
            <a:ext cx="6962868" cy="1508105"/>
          </a:xfrm>
          <a:prstGeom prst="rect">
            <a:avLst/>
          </a:prstGeom>
          <a:noFill/>
        </p:spPr>
        <p:txBody>
          <a:bodyPr wrap="none" rtlCol="0">
            <a:spAutoFit/>
          </a:bodyPr>
          <a:lstStyle/>
          <a:p>
            <a:r>
              <a:rPr lang="en-US" sz="2000" b="1" dirty="0" smtClean="0"/>
              <a:t>Technical possibilities how to observe 3D stereoscopic imagery:</a:t>
            </a:r>
          </a:p>
          <a:p>
            <a:endParaRPr lang="en-US" dirty="0" smtClean="0"/>
          </a:p>
          <a:p>
            <a:pPr marL="285750" indent="-285750">
              <a:buFont typeface="Arial" panose="020B0604020202020204" pitchFamily="34" charset="0"/>
              <a:buChar char="•"/>
            </a:pPr>
            <a:r>
              <a:rPr lang="en-US" dirty="0" smtClean="0"/>
              <a:t>Professional 3D monitors or</a:t>
            </a:r>
          </a:p>
          <a:p>
            <a:pPr marL="285750" indent="-285750">
              <a:buFont typeface="Arial" panose="020B0604020202020204" pitchFamily="34" charset="0"/>
              <a:buChar char="•"/>
            </a:pPr>
            <a:r>
              <a:rPr lang="en-US" dirty="0" smtClean="0"/>
              <a:t>Quite simple and cheap Virtual Reality viewers base on smartphones:</a:t>
            </a:r>
          </a:p>
          <a:p>
            <a:r>
              <a:rPr lang="en-US" dirty="0" smtClean="0"/>
              <a:t> </a:t>
            </a:r>
            <a:endParaRPr lang="sk-SK" dirty="0"/>
          </a:p>
        </p:txBody>
      </p:sp>
      <p:pic>
        <p:nvPicPr>
          <p:cNvPr id="5" name="Obrázok 4"/>
          <p:cNvPicPr>
            <a:picLocks noChangeAspect="1"/>
          </p:cNvPicPr>
          <p:nvPr/>
        </p:nvPicPr>
        <p:blipFill>
          <a:blip r:embed="rId3"/>
          <a:stretch>
            <a:fillRect/>
          </a:stretch>
        </p:blipFill>
        <p:spPr>
          <a:xfrm>
            <a:off x="246888" y="1864156"/>
            <a:ext cx="3354946" cy="2517820"/>
          </a:xfrm>
          <a:prstGeom prst="rect">
            <a:avLst/>
          </a:prstGeom>
        </p:spPr>
      </p:pic>
      <p:pic>
        <p:nvPicPr>
          <p:cNvPr id="6" name="Obrázok 5"/>
          <p:cNvPicPr>
            <a:picLocks noChangeAspect="1"/>
          </p:cNvPicPr>
          <p:nvPr/>
        </p:nvPicPr>
        <p:blipFill>
          <a:blip r:embed="rId4"/>
          <a:stretch>
            <a:fillRect/>
          </a:stretch>
        </p:blipFill>
        <p:spPr>
          <a:xfrm>
            <a:off x="504100" y="4381976"/>
            <a:ext cx="2840522" cy="2341440"/>
          </a:xfrm>
          <a:prstGeom prst="rect">
            <a:avLst/>
          </a:prstGeom>
        </p:spPr>
      </p:pic>
      <p:pic>
        <p:nvPicPr>
          <p:cNvPr id="10" name="Obrázok 9"/>
          <p:cNvPicPr>
            <a:picLocks noChangeAspect="1"/>
          </p:cNvPicPr>
          <p:nvPr/>
        </p:nvPicPr>
        <p:blipFill>
          <a:blip r:embed="rId5"/>
          <a:stretch>
            <a:fillRect/>
          </a:stretch>
        </p:blipFill>
        <p:spPr>
          <a:xfrm>
            <a:off x="4726603" y="3282696"/>
            <a:ext cx="2994584" cy="2504562"/>
          </a:xfrm>
          <a:prstGeom prst="rect">
            <a:avLst/>
          </a:prstGeom>
        </p:spPr>
      </p:pic>
      <p:pic>
        <p:nvPicPr>
          <p:cNvPr id="11" name="Obrázok 10"/>
          <p:cNvPicPr>
            <a:picLocks noChangeAspect="1"/>
          </p:cNvPicPr>
          <p:nvPr/>
        </p:nvPicPr>
        <p:blipFill>
          <a:blip r:embed="rId6"/>
          <a:stretch>
            <a:fillRect/>
          </a:stretch>
        </p:blipFill>
        <p:spPr>
          <a:xfrm>
            <a:off x="7758125" y="3282696"/>
            <a:ext cx="2973524" cy="2504562"/>
          </a:xfrm>
          <a:prstGeom prst="rect">
            <a:avLst/>
          </a:prstGeom>
        </p:spPr>
      </p:pic>
      <p:sp>
        <p:nvSpPr>
          <p:cNvPr id="13" name="BlokTextu 12"/>
          <p:cNvSpPr txBox="1"/>
          <p:nvPr/>
        </p:nvSpPr>
        <p:spPr>
          <a:xfrm>
            <a:off x="4307936" y="1527987"/>
            <a:ext cx="4609275" cy="646331"/>
          </a:xfrm>
          <a:prstGeom prst="rect">
            <a:avLst/>
          </a:prstGeom>
          <a:noFill/>
        </p:spPr>
        <p:txBody>
          <a:bodyPr wrap="none" rtlCol="0">
            <a:spAutoFit/>
          </a:bodyPr>
          <a:lstStyle/>
          <a:p>
            <a:r>
              <a:rPr lang="en-US" dirty="0" smtClean="0"/>
              <a:t>Advantage:</a:t>
            </a:r>
          </a:p>
          <a:p>
            <a:r>
              <a:rPr lang="en-US" dirty="0" smtClean="0"/>
              <a:t>Full color perception in case of RGB products!!!</a:t>
            </a:r>
            <a:endParaRPr lang="en-US" dirty="0"/>
          </a:p>
        </p:txBody>
      </p:sp>
    </p:spTree>
    <p:extLst>
      <p:ext uri="{BB962C8B-B14F-4D97-AF65-F5344CB8AC3E}">
        <p14:creationId xmlns:p14="http://schemas.microsoft.com/office/powerpoint/2010/main" val="4002203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lokTextu 3"/>
          <p:cNvSpPr txBox="1"/>
          <p:nvPr/>
        </p:nvSpPr>
        <p:spPr>
          <a:xfrm>
            <a:off x="246888" y="155448"/>
            <a:ext cx="6903044" cy="954107"/>
          </a:xfrm>
          <a:prstGeom prst="rect">
            <a:avLst/>
          </a:prstGeom>
          <a:noFill/>
        </p:spPr>
        <p:txBody>
          <a:bodyPr wrap="none" rtlCol="0">
            <a:spAutoFit/>
          </a:bodyPr>
          <a:lstStyle/>
          <a:p>
            <a:r>
              <a:rPr lang="en-US" sz="2000" b="1" dirty="0" smtClean="0"/>
              <a:t>Technical possibilities how to observe 3D stereoscopic imagery:</a:t>
            </a:r>
          </a:p>
          <a:p>
            <a:endParaRPr lang="en-US" dirty="0" smtClean="0"/>
          </a:p>
          <a:p>
            <a:pPr marL="285750" indent="-285750">
              <a:buFont typeface="Arial" panose="020B0604020202020204" pitchFamily="34" charset="0"/>
              <a:buChar char="•"/>
            </a:pPr>
            <a:r>
              <a:rPr lang="en-US" dirty="0" smtClean="0"/>
              <a:t>Anaglyph images and red/blue glasses:</a:t>
            </a:r>
            <a:endParaRPr lang="sk-SK" dirty="0"/>
          </a:p>
        </p:txBody>
      </p:sp>
      <p:pic>
        <p:nvPicPr>
          <p:cNvPr id="2" name="Obrázo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49040" y="1172464"/>
            <a:ext cx="8322564" cy="5548376"/>
          </a:xfrm>
          <a:prstGeom prst="rect">
            <a:avLst/>
          </a:prstGeom>
        </p:spPr>
      </p:pic>
      <p:pic>
        <p:nvPicPr>
          <p:cNvPr id="13" name="Picture 4" descr="G:\c\MSGIODC\AnaglyphGlasses\Pictogram for image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43000" y="1172464"/>
            <a:ext cx="1886979" cy="1083739"/>
          </a:xfrm>
          <a:prstGeom prst="rect">
            <a:avLst/>
          </a:prstGeom>
          <a:noFill/>
          <a:extLst>
            <a:ext uri="{909E8E84-426E-40DD-AFC4-6F175D3DCCD1}">
              <a14:hiddenFill xmlns:a14="http://schemas.microsoft.com/office/drawing/2010/main">
                <a:solidFill>
                  <a:srgbClr val="FFFFFF"/>
                </a:solidFill>
              </a14:hiddenFill>
            </a:ext>
          </a:extLst>
        </p:spPr>
      </p:pic>
      <p:sp>
        <p:nvSpPr>
          <p:cNvPr id="3" name="BlokTextu 2"/>
          <p:cNvSpPr txBox="1"/>
          <p:nvPr/>
        </p:nvSpPr>
        <p:spPr>
          <a:xfrm>
            <a:off x="411480" y="2862072"/>
            <a:ext cx="2901820" cy="923330"/>
          </a:xfrm>
          <a:prstGeom prst="rect">
            <a:avLst/>
          </a:prstGeom>
          <a:noFill/>
        </p:spPr>
        <p:txBody>
          <a:bodyPr wrap="none" rtlCol="0">
            <a:spAutoFit/>
          </a:bodyPr>
          <a:lstStyle/>
          <a:p>
            <a:r>
              <a:rPr lang="en-US" dirty="0" smtClean="0"/>
              <a:t>Problem:</a:t>
            </a:r>
          </a:p>
          <a:p>
            <a:r>
              <a:rPr lang="en-US" dirty="0" smtClean="0"/>
              <a:t>Missing full color perception </a:t>
            </a:r>
          </a:p>
          <a:p>
            <a:r>
              <a:rPr lang="en-US" dirty="0" smtClean="0"/>
              <a:t>in case of RGB products</a:t>
            </a:r>
            <a:endParaRPr lang="en-US" dirty="0"/>
          </a:p>
        </p:txBody>
      </p:sp>
    </p:spTree>
    <p:extLst>
      <p:ext uri="{BB962C8B-B14F-4D97-AF65-F5344CB8AC3E}">
        <p14:creationId xmlns:p14="http://schemas.microsoft.com/office/powerpoint/2010/main" val="113065535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13360" y="0"/>
            <a:ext cx="11028680" cy="782955"/>
          </a:xfrm>
        </p:spPr>
        <p:txBody>
          <a:bodyPr/>
          <a:lstStyle/>
          <a:p>
            <a:r>
              <a:rPr lang="en-US" dirty="0" smtClean="0"/>
              <a:t>Different RBGs and their usability as anaglyphs</a:t>
            </a:r>
            <a:endParaRPr lang="sk-SK" dirty="0"/>
          </a:p>
        </p:txBody>
      </p:sp>
      <p:sp>
        <p:nvSpPr>
          <p:cNvPr id="4" name="Zástupný objekt pre pätu 3"/>
          <p:cNvSpPr>
            <a:spLocks noGrp="1"/>
          </p:cNvSpPr>
          <p:nvPr>
            <p:ph type="ftr" sz="quarter" idx="11"/>
          </p:nvPr>
        </p:nvSpPr>
        <p:spPr/>
        <p:txBody>
          <a:bodyPr/>
          <a:lstStyle/>
          <a:p>
            <a:r>
              <a:rPr lang="en-US" smtClean="0"/>
              <a:t>MTG 3T Workshop, 8-12 March 2021</a:t>
            </a:r>
            <a:endParaRPr lang="sk-SK"/>
          </a:p>
        </p:txBody>
      </p:sp>
      <p:sp>
        <p:nvSpPr>
          <p:cNvPr id="5" name="Zástupný objekt pre číslo snímky 4"/>
          <p:cNvSpPr>
            <a:spLocks noGrp="1"/>
          </p:cNvSpPr>
          <p:nvPr>
            <p:ph type="sldNum" sz="quarter" idx="12"/>
          </p:nvPr>
        </p:nvSpPr>
        <p:spPr>
          <a:xfrm>
            <a:off x="9438314" y="6483545"/>
            <a:ext cx="2743200" cy="365125"/>
          </a:xfrm>
        </p:spPr>
        <p:txBody>
          <a:bodyPr/>
          <a:lstStyle/>
          <a:p>
            <a:fld id="{42967A43-DA29-4E35-931C-D769AFBA3A32}" type="slidenum">
              <a:rPr lang="sk-SK" smtClean="0"/>
              <a:t>16</a:t>
            </a:fld>
            <a:endParaRPr lang="sk-SK"/>
          </a:p>
        </p:txBody>
      </p:sp>
      <p:pic>
        <p:nvPicPr>
          <p:cNvPr id="28" name="Obrázok 27"/>
          <p:cNvPicPr>
            <a:picLocks noChangeAspect="1"/>
          </p:cNvPicPr>
          <p:nvPr/>
        </p:nvPicPr>
        <p:blipFill>
          <a:blip r:embed="rId2"/>
          <a:stretch>
            <a:fillRect/>
          </a:stretch>
        </p:blipFill>
        <p:spPr>
          <a:xfrm>
            <a:off x="3888000" y="756000"/>
            <a:ext cx="1961526" cy="1476000"/>
          </a:xfrm>
          <a:prstGeom prst="rect">
            <a:avLst/>
          </a:prstGeom>
        </p:spPr>
      </p:pic>
      <p:pic>
        <p:nvPicPr>
          <p:cNvPr id="29" name="Obrázok 28"/>
          <p:cNvPicPr>
            <a:picLocks noChangeAspect="1"/>
          </p:cNvPicPr>
          <p:nvPr/>
        </p:nvPicPr>
        <p:blipFill>
          <a:blip r:embed="rId3"/>
          <a:stretch>
            <a:fillRect/>
          </a:stretch>
        </p:blipFill>
        <p:spPr>
          <a:xfrm>
            <a:off x="5892369" y="756000"/>
            <a:ext cx="1961526" cy="1476000"/>
          </a:xfrm>
          <a:prstGeom prst="rect">
            <a:avLst/>
          </a:prstGeom>
        </p:spPr>
      </p:pic>
      <p:pic>
        <p:nvPicPr>
          <p:cNvPr id="30" name="Obrázok 29"/>
          <p:cNvPicPr>
            <a:picLocks noChangeAspect="1"/>
          </p:cNvPicPr>
          <p:nvPr/>
        </p:nvPicPr>
        <p:blipFill>
          <a:blip r:embed="rId4"/>
          <a:stretch>
            <a:fillRect/>
          </a:stretch>
        </p:blipFill>
        <p:spPr>
          <a:xfrm>
            <a:off x="7914205" y="756000"/>
            <a:ext cx="1961527" cy="1476001"/>
          </a:xfrm>
          <a:prstGeom prst="rect">
            <a:avLst/>
          </a:prstGeom>
        </p:spPr>
      </p:pic>
      <p:pic>
        <p:nvPicPr>
          <p:cNvPr id="31" name="Obrázok 30"/>
          <p:cNvPicPr>
            <a:picLocks noChangeAspect="1"/>
          </p:cNvPicPr>
          <p:nvPr/>
        </p:nvPicPr>
        <p:blipFill>
          <a:blip r:embed="rId5"/>
          <a:stretch>
            <a:fillRect/>
          </a:stretch>
        </p:blipFill>
        <p:spPr>
          <a:xfrm>
            <a:off x="9915730" y="756000"/>
            <a:ext cx="1961526" cy="1476000"/>
          </a:xfrm>
          <a:prstGeom prst="rect">
            <a:avLst/>
          </a:prstGeom>
        </p:spPr>
      </p:pic>
      <p:pic>
        <p:nvPicPr>
          <p:cNvPr id="32" name="Obrázok 31"/>
          <p:cNvPicPr>
            <a:picLocks noChangeAspect="1"/>
          </p:cNvPicPr>
          <p:nvPr/>
        </p:nvPicPr>
        <p:blipFill>
          <a:blip r:embed="rId6"/>
          <a:stretch>
            <a:fillRect/>
          </a:stretch>
        </p:blipFill>
        <p:spPr>
          <a:xfrm>
            <a:off x="3888000" y="2268000"/>
            <a:ext cx="1961527" cy="1476000"/>
          </a:xfrm>
          <a:prstGeom prst="rect">
            <a:avLst/>
          </a:prstGeom>
        </p:spPr>
      </p:pic>
      <p:pic>
        <p:nvPicPr>
          <p:cNvPr id="33" name="Obrázok 32"/>
          <p:cNvPicPr>
            <a:picLocks noChangeAspect="1"/>
          </p:cNvPicPr>
          <p:nvPr/>
        </p:nvPicPr>
        <p:blipFill>
          <a:blip r:embed="rId7"/>
          <a:stretch>
            <a:fillRect/>
          </a:stretch>
        </p:blipFill>
        <p:spPr>
          <a:xfrm>
            <a:off x="5893200" y="2267999"/>
            <a:ext cx="1961527" cy="1476000"/>
          </a:xfrm>
          <a:prstGeom prst="rect">
            <a:avLst/>
          </a:prstGeom>
        </p:spPr>
      </p:pic>
      <p:pic>
        <p:nvPicPr>
          <p:cNvPr id="34" name="Obrázok 33"/>
          <p:cNvPicPr>
            <a:picLocks noChangeAspect="1"/>
          </p:cNvPicPr>
          <p:nvPr/>
        </p:nvPicPr>
        <p:blipFill>
          <a:blip r:embed="rId8"/>
          <a:stretch>
            <a:fillRect/>
          </a:stretch>
        </p:blipFill>
        <p:spPr>
          <a:xfrm>
            <a:off x="7914205" y="2267999"/>
            <a:ext cx="1961526" cy="1476000"/>
          </a:xfrm>
          <a:prstGeom prst="rect">
            <a:avLst/>
          </a:prstGeom>
        </p:spPr>
      </p:pic>
      <p:pic>
        <p:nvPicPr>
          <p:cNvPr id="35" name="Obrázok 34"/>
          <p:cNvPicPr>
            <a:picLocks noChangeAspect="1"/>
          </p:cNvPicPr>
          <p:nvPr/>
        </p:nvPicPr>
        <p:blipFill>
          <a:blip r:embed="rId9"/>
          <a:stretch>
            <a:fillRect/>
          </a:stretch>
        </p:blipFill>
        <p:spPr>
          <a:xfrm>
            <a:off x="9915730" y="2267999"/>
            <a:ext cx="1961526" cy="1476000"/>
          </a:xfrm>
          <a:prstGeom prst="rect">
            <a:avLst/>
          </a:prstGeom>
        </p:spPr>
      </p:pic>
      <p:pic>
        <p:nvPicPr>
          <p:cNvPr id="36" name="Obrázok 35"/>
          <p:cNvPicPr>
            <a:picLocks noChangeAspect="1"/>
          </p:cNvPicPr>
          <p:nvPr/>
        </p:nvPicPr>
        <p:blipFill>
          <a:blip r:embed="rId10"/>
          <a:stretch>
            <a:fillRect/>
          </a:stretch>
        </p:blipFill>
        <p:spPr>
          <a:xfrm>
            <a:off x="3888000" y="3780000"/>
            <a:ext cx="1961526" cy="1476000"/>
          </a:xfrm>
          <a:prstGeom prst="rect">
            <a:avLst/>
          </a:prstGeom>
        </p:spPr>
      </p:pic>
      <p:pic>
        <p:nvPicPr>
          <p:cNvPr id="37" name="Obrázok 36"/>
          <p:cNvPicPr>
            <a:picLocks noChangeAspect="1"/>
          </p:cNvPicPr>
          <p:nvPr/>
        </p:nvPicPr>
        <p:blipFill>
          <a:blip r:embed="rId11"/>
          <a:stretch>
            <a:fillRect/>
          </a:stretch>
        </p:blipFill>
        <p:spPr>
          <a:xfrm>
            <a:off x="5892369" y="3779997"/>
            <a:ext cx="1961526" cy="1475999"/>
          </a:xfrm>
          <a:prstGeom prst="rect">
            <a:avLst/>
          </a:prstGeom>
        </p:spPr>
      </p:pic>
      <p:pic>
        <p:nvPicPr>
          <p:cNvPr id="38" name="Obrázok 37"/>
          <p:cNvPicPr>
            <a:picLocks noChangeAspect="1"/>
          </p:cNvPicPr>
          <p:nvPr/>
        </p:nvPicPr>
        <p:blipFill>
          <a:blip r:embed="rId12"/>
          <a:stretch>
            <a:fillRect/>
          </a:stretch>
        </p:blipFill>
        <p:spPr>
          <a:xfrm>
            <a:off x="7914205" y="3779997"/>
            <a:ext cx="1961526" cy="1475999"/>
          </a:xfrm>
          <a:prstGeom prst="rect">
            <a:avLst/>
          </a:prstGeom>
        </p:spPr>
      </p:pic>
      <p:pic>
        <p:nvPicPr>
          <p:cNvPr id="39" name="Obrázok 38"/>
          <p:cNvPicPr>
            <a:picLocks noChangeAspect="1"/>
          </p:cNvPicPr>
          <p:nvPr/>
        </p:nvPicPr>
        <p:blipFill>
          <a:blip r:embed="rId13"/>
          <a:stretch>
            <a:fillRect/>
          </a:stretch>
        </p:blipFill>
        <p:spPr>
          <a:xfrm>
            <a:off x="9915730" y="3779997"/>
            <a:ext cx="1961526" cy="1476000"/>
          </a:xfrm>
          <a:prstGeom prst="rect">
            <a:avLst/>
          </a:prstGeom>
        </p:spPr>
      </p:pic>
      <p:pic>
        <p:nvPicPr>
          <p:cNvPr id="40" name="Obrázok 39"/>
          <p:cNvPicPr>
            <a:picLocks noChangeAspect="1"/>
          </p:cNvPicPr>
          <p:nvPr/>
        </p:nvPicPr>
        <p:blipFill>
          <a:blip r:embed="rId14"/>
          <a:stretch>
            <a:fillRect/>
          </a:stretch>
        </p:blipFill>
        <p:spPr>
          <a:xfrm>
            <a:off x="3888000" y="5291999"/>
            <a:ext cx="1961526" cy="1476000"/>
          </a:xfrm>
          <a:prstGeom prst="rect">
            <a:avLst/>
          </a:prstGeom>
        </p:spPr>
      </p:pic>
      <p:pic>
        <p:nvPicPr>
          <p:cNvPr id="41" name="Obrázok 40"/>
          <p:cNvPicPr>
            <a:picLocks noChangeAspect="1"/>
          </p:cNvPicPr>
          <p:nvPr/>
        </p:nvPicPr>
        <p:blipFill>
          <a:blip r:embed="rId15"/>
          <a:stretch>
            <a:fillRect/>
          </a:stretch>
        </p:blipFill>
        <p:spPr>
          <a:xfrm>
            <a:off x="5891993" y="5291994"/>
            <a:ext cx="1961527" cy="1476000"/>
          </a:xfrm>
          <a:prstGeom prst="rect">
            <a:avLst/>
          </a:prstGeom>
        </p:spPr>
      </p:pic>
      <p:pic>
        <p:nvPicPr>
          <p:cNvPr id="42" name="Obrázok 41"/>
          <p:cNvPicPr>
            <a:picLocks noChangeAspect="1"/>
          </p:cNvPicPr>
          <p:nvPr/>
        </p:nvPicPr>
        <p:blipFill>
          <a:blip r:embed="rId16"/>
          <a:stretch>
            <a:fillRect/>
          </a:stretch>
        </p:blipFill>
        <p:spPr>
          <a:xfrm>
            <a:off x="7914205" y="5291994"/>
            <a:ext cx="1961526" cy="1476000"/>
          </a:xfrm>
          <a:prstGeom prst="rect">
            <a:avLst/>
          </a:prstGeom>
        </p:spPr>
      </p:pic>
      <p:pic>
        <p:nvPicPr>
          <p:cNvPr id="43" name="Obrázok 42"/>
          <p:cNvPicPr>
            <a:picLocks noChangeAspect="1"/>
          </p:cNvPicPr>
          <p:nvPr/>
        </p:nvPicPr>
        <p:blipFill>
          <a:blip r:embed="rId17"/>
          <a:stretch>
            <a:fillRect/>
          </a:stretch>
        </p:blipFill>
        <p:spPr>
          <a:xfrm>
            <a:off x="9915730" y="5292000"/>
            <a:ext cx="1961526" cy="1476000"/>
          </a:xfrm>
          <a:prstGeom prst="rect">
            <a:avLst/>
          </a:prstGeom>
        </p:spPr>
      </p:pic>
      <p:sp>
        <p:nvSpPr>
          <p:cNvPr id="44" name="BlokTextu 43"/>
          <p:cNvSpPr txBox="1"/>
          <p:nvPr/>
        </p:nvSpPr>
        <p:spPr>
          <a:xfrm>
            <a:off x="436880" y="782955"/>
            <a:ext cx="3001399" cy="461665"/>
          </a:xfrm>
          <a:prstGeom prst="rect">
            <a:avLst/>
          </a:prstGeom>
          <a:noFill/>
        </p:spPr>
        <p:txBody>
          <a:bodyPr wrap="none" rtlCol="0">
            <a:spAutoFit/>
          </a:bodyPr>
          <a:lstStyle/>
          <a:p>
            <a:r>
              <a:rPr lang="en-US" sz="2400" b="1" dirty="0" smtClean="0">
                <a:solidFill>
                  <a:srgbClr val="FF0000"/>
                </a:solidFill>
              </a:rPr>
              <a:t>Standard RGB images:</a:t>
            </a:r>
            <a:endParaRPr lang="sk-SK" sz="2400" b="1" dirty="0">
              <a:solidFill>
                <a:srgbClr val="FF0000"/>
              </a:solidFill>
            </a:endParaRPr>
          </a:p>
        </p:txBody>
      </p:sp>
      <p:sp>
        <p:nvSpPr>
          <p:cNvPr id="23" name="Obdĺžnik 22"/>
          <p:cNvSpPr/>
          <p:nvPr/>
        </p:nvSpPr>
        <p:spPr>
          <a:xfrm>
            <a:off x="232919" y="1278037"/>
            <a:ext cx="3595119" cy="4524315"/>
          </a:xfrm>
          <a:prstGeom prst="rect">
            <a:avLst/>
          </a:prstGeom>
          <a:ln w="19050">
            <a:solidFill>
              <a:schemeClr val="accent1"/>
            </a:solidFill>
          </a:ln>
        </p:spPr>
        <p:txBody>
          <a:bodyPr wrap="square">
            <a:spAutoFit/>
          </a:bodyPr>
          <a:lstStyle/>
          <a:p>
            <a:pPr marL="342900" indent="-342900">
              <a:buFont typeface="+mj-lt"/>
              <a:buAutoNum type="arabicPeriod"/>
            </a:pPr>
            <a:r>
              <a:rPr lang="sk-SK" dirty="0"/>
              <a:t>24hMicrophiscs</a:t>
            </a:r>
          </a:p>
          <a:p>
            <a:pPr marL="342900" indent="-342900">
              <a:buFont typeface="+mj-lt"/>
              <a:buAutoNum type="arabicPeriod"/>
            </a:pPr>
            <a:r>
              <a:rPr lang="sk-SK" dirty="0"/>
              <a:t>Airmass</a:t>
            </a:r>
          </a:p>
          <a:p>
            <a:pPr marL="342900" indent="-342900">
              <a:buFont typeface="+mj-lt"/>
              <a:buAutoNum type="arabicPeriod"/>
            </a:pPr>
            <a:r>
              <a:rPr lang="sk-SK" dirty="0" err="1" smtClean="0"/>
              <a:t>Cloud</a:t>
            </a:r>
            <a:r>
              <a:rPr lang="en-US" dirty="0" smtClean="0"/>
              <a:t> </a:t>
            </a:r>
            <a:r>
              <a:rPr lang="sk-SK" dirty="0" err="1" smtClean="0"/>
              <a:t>Phase</a:t>
            </a:r>
            <a:endParaRPr lang="sk-SK" dirty="0"/>
          </a:p>
          <a:p>
            <a:pPr marL="342900" indent="-342900">
              <a:buFont typeface="+mj-lt"/>
              <a:buAutoNum type="arabicPeriod"/>
            </a:pPr>
            <a:r>
              <a:rPr lang="sk-SK" dirty="0" err="1" smtClean="0"/>
              <a:t>Cloud</a:t>
            </a:r>
            <a:r>
              <a:rPr lang="en-US" dirty="0" smtClean="0"/>
              <a:t> </a:t>
            </a:r>
            <a:r>
              <a:rPr lang="sk-SK" dirty="0" err="1" smtClean="0"/>
              <a:t>Types</a:t>
            </a:r>
            <a:endParaRPr lang="sk-SK" dirty="0"/>
          </a:p>
          <a:p>
            <a:pPr marL="342900" indent="-342900">
              <a:buFont typeface="+mj-lt"/>
              <a:buAutoNum type="arabicPeriod"/>
            </a:pPr>
            <a:r>
              <a:rPr lang="sk-SK" dirty="0" err="1" smtClean="0"/>
              <a:t>Daily</a:t>
            </a:r>
            <a:r>
              <a:rPr lang="en-US" dirty="0" smtClean="0"/>
              <a:t> </a:t>
            </a:r>
            <a:r>
              <a:rPr lang="sk-SK" dirty="0" err="1" smtClean="0"/>
              <a:t>Cloud</a:t>
            </a:r>
            <a:r>
              <a:rPr lang="en-US" dirty="0" smtClean="0"/>
              <a:t> </a:t>
            </a:r>
            <a:r>
              <a:rPr lang="sk-SK" dirty="0" err="1" smtClean="0"/>
              <a:t>Phase</a:t>
            </a:r>
            <a:r>
              <a:rPr lang="en-US" dirty="0" smtClean="0"/>
              <a:t> </a:t>
            </a:r>
            <a:r>
              <a:rPr lang="sk-SK" dirty="0" err="1" smtClean="0"/>
              <a:t>Distinction</a:t>
            </a:r>
            <a:endParaRPr lang="sk-SK" dirty="0"/>
          </a:p>
          <a:p>
            <a:pPr marL="342900" indent="-342900">
              <a:buFont typeface="+mj-lt"/>
              <a:buAutoNum type="arabicPeriod"/>
            </a:pPr>
            <a:r>
              <a:rPr lang="sk-SK" dirty="0" err="1" smtClean="0"/>
              <a:t>Day</a:t>
            </a:r>
            <a:r>
              <a:rPr lang="en-US" dirty="0" smtClean="0"/>
              <a:t> </a:t>
            </a:r>
            <a:r>
              <a:rPr lang="sk-SK" dirty="0" err="1" smtClean="0"/>
              <a:t>Microphysical</a:t>
            </a:r>
            <a:endParaRPr lang="sk-SK" dirty="0"/>
          </a:p>
          <a:p>
            <a:pPr marL="342900" indent="-342900">
              <a:buFont typeface="+mj-lt"/>
              <a:buAutoNum type="arabicPeriod"/>
            </a:pPr>
            <a:r>
              <a:rPr lang="sk-SK" dirty="0" err="1" smtClean="0"/>
              <a:t>Day</a:t>
            </a:r>
            <a:r>
              <a:rPr lang="en-US" dirty="0" smtClean="0"/>
              <a:t> </a:t>
            </a:r>
            <a:r>
              <a:rPr lang="sk-SK" dirty="0" err="1" smtClean="0"/>
              <a:t>Solar</a:t>
            </a:r>
            <a:endParaRPr lang="sk-SK" dirty="0"/>
          </a:p>
          <a:p>
            <a:pPr marL="342900" indent="-342900">
              <a:buFont typeface="+mj-lt"/>
              <a:buAutoNum type="arabicPeriod"/>
            </a:pPr>
            <a:r>
              <a:rPr lang="sk-SK" dirty="0" err="1" smtClean="0"/>
              <a:t>Fire</a:t>
            </a:r>
            <a:r>
              <a:rPr lang="en-US" dirty="0" smtClean="0"/>
              <a:t> </a:t>
            </a:r>
            <a:r>
              <a:rPr lang="sk-SK" dirty="0" err="1" smtClean="0"/>
              <a:t>Temperature</a:t>
            </a:r>
            <a:endParaRPr lang="sk-SK" dirty="0"/>
          </a:p>
          <a:p>
            <a:pPr marL="342900" indent="-342900">
              <a:buFont typeface="+mj-lt"/>
              <a:buAutoNum type="arabicPeriod"/>
            </a:pPr>
            <a:r>
              <a:rPr lang="sk-SK" dirty="0" err="1" smtClean="0"/>
              <a:t>Natural</a:t>
            </a:r>
            <a:r>
              <a:rPr lang="en-US" dirty="0" smtClean="0"/>
              <a:t> </a:t>
            </a:r>
            <a:r>
              <a:rPr lang="sk-SK" dirty="0" err="1" smtClean="0"/>
              <a:t>Colors</a:t>
            </a:r>
            <a:endParaRPr lang="sk-SK" dirty="0"/>
          </a:p>
          <a:p>
            <a:pPr marL="342900" indent="-342900">
              <a:buFont typeface="+mj-lt"/>
              <a:buAutoNum type="arabicPeriod"/>
            </a:pPr>
            <a:r>
              <a:rPr lang="sk-SK" dirty="0" err="1" smtClean="0"/>
              <a:t>Natural</a:t>
            </a:r>
            <a:r>
              <a:rPr lang="en-US" dirty="0" smtClean="0"/>
              <a:t> </a:t>
            </a:r>
            <a:r>
              <a:rPr lang="sk-SK" dirty="0" err="1" smtClean="0"/>
              <a:t>Colors</a:t>
            </a:r>
            <a:r>
              <a:rPr lang="en-US" dirty="0" smtClean="0"/>
              <a:t> </a:t>
            </a:r>
            <a:r>
              <a:rPr lang="sk-SK" dirty="0" err="1" smtClean="0"/>
              <a:t>White</a:t>
            </a:r>
            <a:endParaRPr lang="sk-SK" dirty="0"/>
          </a:p>
          <a:p>
            <a:pPr marL="342900" indent="-342900">
              <a:buFont typeface="+mj-lt"/>
              <a:buAutoNum type="arabicPeriod"/>
            </a:pPr>
            <a:r>
              <a:rPr lang="sk-SK" dirty="0" err="1" smtClean="0"/>
              <a:t>Natural</a:t>
            </a:r>
            <a:r>
              <a:rPr lang="en-US" dirty="0" smtClean="0"/>
              <a:t> </a:t>
            </a:r>
            <a:r>
              <a:rPr lang="sk-SK" dirty="0" err="1" smtClean="0"/>
              <a:t>True</a:t>
            </a:r>
            <a:r>
              <a:rPr lang="en-US" dirty="0" smtClean="0"/>
              <a:t> </a:t>
            </a:r>
            <a:r>
              <a:rPr lang="sk-SK" dirty="0" err="1" smtClean="0"/>
              <a:t>Colors</a:t>
            </a:r>
            <a:endParaRPr lang="sk-SK" dirty="0"/>
          </a:p>
          <a:p>
            <a:pPr marL="342900" indent="-342900">
              <a:buFont typeface="+mj-lt"/>
              <a:buAutoNum type="arabicPeriod"/>
            </a:pPr>
            <a:r>
              <a:rPr lang="sk-SK" dirty="0" err="1"/>
              <a:t>Night</a:t>
            </a:r>
            <a:endParaRPr lang="sk-SK" dirty="0"/>
          </a:p>
          <a:p>
            <a:pPr marL="342900" indent="-342900">
              <a:buFont typeface="+mj-lt"/>
              <a:buAutoNum type="arabicPeriod"/>
            </a:pPr>
            <a:r>
              <a:rPr lang="sk-SK" dirty="0" err="1" smtClean="0"/>
              <a:t>Night</a:t>
            </a:r>
            <a:r>
              <a:rPr lang="en-US" dirty="0" smtClean="0"/>
              <a:t> L</a:t>
            </a:r>
            <a:r>
              <a:rPr lang="sk-SK" dirty="0" err="1" smtClean="0"/>
              <a:t>ow</a:t>
            </a:r>
            <a:r>
              <a:rPr lang="en-US" dirty="0" smtClean="0"/>
              <a:t> C</a:t>
            </a:r>
            <a:r>
              <a:rPr lang="sk-SK" dirty="0" err="1" smtClean="0"/>
              <a:t>louds</a:t>
            </a:r>
            <a:endParaRPr lang="sk-SK" dirty="0"/>
          </a:p>
          <a:p>
            <a:pPr marL="342900" indent="-342900">
              <a:buFont typeface="+mj-lt"/>
              <a:buAutoNum type="arabicPeriod"/>
            </a:pPr>
            <a:r>
              <a:rPr lang="sk-SK" dirty="0" err="1" smtClean="0"/>
              <a:t>Night</a:t>
            </a:r>
            <a:r>
              <a:rPr lang="en-US" dirty="0" smtClean="0"/>
              <a:t> </a:t>
            </a:r>
            <a:r>
              <a:rPr lang="sk-SK" dirty="0" err="1" smtClean="0"/>
              <a:t>Microphysical</a:t>
            </a:r>
            <a:endParaRPr lang="sk-SK" dirty="0"/>
          </a:p>
          <a:p>
            <a:pPr marL="342900" indent="-342900">
              <a:buFont typeface="+mj-lt"/>
              <a:buAutoNum type="arabicPeriod"/>
            </a:pPr>
            <a:r>
              <a:rPr lang="sk-SK" dirty="0"/>
              <a:t>VIS-IR</a:t>
            </a:r>
          </a:p>
          <a:p>
            <a:pPr marL="342900" indent="-342900">
              <a:buFont typeface="+mj-lt"/>
              <a:buAutoNum type="arabicPeriod"/>
            </a:pPr>
            <a:r>
              <a:rPr lang="sk-SK" dirty="0" err="1" smtClean="0"/>
              <a:t>Volcanic</a:t>
            </a:r>
            <a:r>
              <a:rPr lang="en-US" dirty="0" smtClean="0"/>
              <a:t> </a:t>
            </a:r>
            <a:r>
              <a:rPr lang="sk-SK" dirty="0" err="1" smtClean="0"/>
              <a:t>Ash</a:t>
            </a:r>
            <a:endParaRPr lang="sk-SK" dirty="0"/>
          </a:p>
        </p:txBody>
      </p:sp>
    </p:spTree>
    <p:extLst>
      <p:ext uri="{BB962C8B-B14F-4D97-AF65-F5344CB8AC3E}">
        <p14:creationId xmlns:p14="http://schemas.microsoft.com/office/powerpoint/2010/main" val="362465261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13360" y="0"/>
            <a:ext cx="11028680" cy="782955"/>
          </a:xfrm>
        </p:spPr>
        <p:txBody>
          <a:bodyPr/>
          <a:lstStyle/>
          <a:p>
            <a:r>
              <a:rPr lang="en-US" dirty="0" smtClean="0"/>
              <a:t>Different RBGs and their usability as anaglyphs</a:t>
            </a:r>
            <a:endParaRPr lang="sk-SK" dirty="0"/>
          </a:p>
        </p:txBody>
      </p:sp>
      <p:sp>
        <p:nvSpPr>
          <p:cNvPr id="4" name="Zástupný objekt pre pätu 3"/>
          <p:cNvSpPr>
            <a:spLocks noGrp="1"/>
          </p:cNvSpPr>
          <p:nvPr>
            <p:ph type="ftr" sz="quarter" idx="11"/>
          </p:nvPr>
        </p:nvSpPr>
        <p:spPr/>
        <p:txBody>
          <a:bodyPr/>
          <a:lstStyle/>
          <a:p>
            <a:r>
              <a:rPr lang="en-US" smtClean="0"/>
              <a:t>MTG 3T Workshop, 8-12 March 2021</a:t>
            </a:r>
            <a:endParaRPr lang="sk-SK"/>
          </a:p>
        </p:txBody>
      </p:sp>
      <p:sp>
        <p:nvSpPr>
          <p:cNvPr id="5" name="Zástupný objekt pre číslo snímky 4"/>
          <p:cNvSpPr>
            <a:spLocks noGrp="1"/>
          </p:cNvSpPr>
          <p:nvPr>
            <p:ph type="sldNum" sz="quarter" idx="12"/>
          </p:nvPr>
        </p:nvSpPr>
        <p:spPr>
          <a:xfrm>
            <a:off x="9438314" y="6483545"/>
            <a:ext cx="2743200" cy="365125"/>
          </a:xfrm>
        </p:spPr>
        <p:txBody>
          <a:bodyPr/>
          <a:lstStyle/>
          <a:p>
            <a:fld id="{42967A43-DA29-4E35-931C-D769AFBA3A32}" type="slidenum">
              <a:rPr lang="sk-SK" smtClean="0"/>
              <a:t>17</a:t>
            </a:fld>
            <a:endParaRPr lang="sk-SK"/>
          </a:p>
        </p:txBody>
      </p:sp>
      <p:pic>
        <p:nvPicPr>
          <p:cNvPr id="7" name="Obrázok 6"/>
          <p:cNvPicPr>
            <a:picLocks noChangeAspect="1"/>
          </p:cNvPicPr>
          <p:nvPr/>
        </p:nvPicPr>
        <p:blipFill>
          <a:blip r:embed="rId2"/>
          <a:stretch>
            <a:fillRect/>
          </a:stretch>
        </p:blipFill>
        <p:spPr>
          <a:xfrm>
            <a:off x="3888000" y="756000"/>
            <a:ext cx="1961526" cy="1476000"/>
          </a:xfrm>
          <a:prstGeom prst="rect">
            <a:avLst/>
          </a:prstGeom>
        </p:spPr>
      </p:pic>
      <p:pic>
        <p:nvPicPr>
          <p:cNvPr id="8" name="Obrázok 7"/>
          <p:cNvPicPr>
            <a:picLocks noChangeAspect="1"/>
          </p:cNvPicPr>
          <p:nvPr/>
        </p:nvPicPr>
        <p:blipFill>
          <a:blip r:embed="rId3"/>
          <a:stretch>
            <a:fillRect/>
          </a:stretch>
        </p:blipFill>
        <p:spPr>
          <a:xfrm>
            <a:off x="5892369" y="756000"/>
            <a:ext cx="1961526" cy="1476000"/>
          </a:xfrm>
          <a:prstGeom prst="rect">
            <a:avLst/>
          </a:prstGeom>
        </p:spPr>
      </p:pic>
      <p:pic>
        <p:nvPicPr>
          <p:cNvPr id="9" name="Obrázok 8"/>
          <p:cNvPicPr>
            <a:picLocks noChangeAspect="1"/>
          </p:cNvPicPr>
          <p:nvPr/>
        </p:nvPicPr>
        <p:blipFill>
          <a:blip r:embed="rId4"/>
          <a:stretch>
            <a:fillRect/>
          </a:stretch>
        </p:blipFill>
        <p:spPr>
          <a:xfrm>
            <a:off x="7914212" y="756000"/>
            <a:ext cx="1961526" cy="1476000"/>
          </a:xfrm>
          <a:prstGeom prst="rect">
            <a:avLst/>
          </a:prstGeom>
        </p:spPr>
      </p:pic>
      <p:pic>
        <p:nvPicPr>
          <p:cNvPr id="10" name="Obrázok 9"/>
          <p:cNvPicPr>
            <a:picLocks noChangeAspect="1"/>
          </p:cNvPicPr>
          <p:nvPr/>
        </p:nvPicPr>
        <p:blipFill>
          <a:blip r:embed="rId5"/>
          <a:stretch>
            <a:fillRect/>
          </a:stretch>
        </p:blipFill>
        <p:spPr>
          <a:xfrm>
            <a:off x="9915732" y="756000"/>
            <a:ext cx="1961526" cy="1476000"/>
          </a:xfrm>
          <a:prstGeom prst="rect">
            <a:avLst/>
          </a:prstGeom>
        </p:spPr>
      </p:pic>
      <p:pic>
        <p:nvPicPr>
          <p:cNvPr id="11" name="Obrázok 10"/>
          <p:cNvPicPr>
            <a:picLocks noChangeAspect="1"/>
          </p:cNvPicPr>
          <p:nvPr/>
        </p:nvPicPr>
        <p:blipFill>
          <a:blip r:embed="rId6"/>
          <a:stretch>
            <a:fillRect/>
          </a:stretch>
        </p:blipFill>
        <p:spPr>
          <a:xfrm>
            <a:off x="3888000" y="2268000"/>
            <a:ext cx="1961526" cy="1476000"/>
          </a:xfrm>
          <a:prstGeom prst="rect">
            <a:avLst/>
          </a:prstGeom>
        </p:spPr>
      </p:pic>
      <p:pic>
        <p:nvPicPr>
          <p:cNvPr id="12" name="Obrázok 11"/>
          <p:cNvPicPr>
            <a:picLocks noChangeAspect="1"/>
          </p:cNvPicPr>
          <p:nvPr/>
        </p:nvPicPr>
        <p:blipFill>
          <a:blip r:embed="rId7"/>
          <a:stretch>
            <a:fillRect/>
          </a:stretch>
        </p:blipFill>
        <p:spPr>
          <a:xfrm>
            <a:off x="5892369" y="2268000"/>
            <a:ext cx="1961526" cy="1476000"/>
          </a:xfrm>
          <a:prstGeom prst="rect">
            <a:avLst/>
          </a:prstGeom>
        </p:spPr>
      </p:pic>
      <p:pic>
        <p:nvPicPr>
          <p:cNvPr id="13" name="Obrázok 12"/>
          <p:cNvPicPr>
            <a:picLocks/>
          </p:cNvPicPr>
          <p:nvPr/>
        </p:nvPicPr>
        <p:blipFill>
          <a:blip r:embed="rId8"/>
          <a:stretch>
            <a:fillRect/>
          </a:stretch>
        </p:blipFill>
        <p:spPr>
          <a:xfrm>
            <a:off x="7914206" y="2268000"/>
            <a:ext cx="1962000" cy="1476000"/>
          </a:xfrm>
          <a:prstGeom prst="rect">
            <a:avLst/>
          </a:prstGeom>
        </p:spPr>
      </p:pic>
      <p:pic>
        <p:nvPicPr>
          <p:cNvPr id="14" name="Obrázok 13"/>
          <p:cNvPicPr>
            <a:picLocks noChangeAspect="1"/>
          </p:cNvPicPr>
          <p:nvPr/>
        </p:nvPicPr>
        <p:blipFill>
          <a:blip r:embed="rId9"/>
          <a:stretch>
            <a:fillRect/>
          </a:stretch>
        </p:blipFill>
        <p:spPr>
          <a:xfrm>
            <a:off x="9915731" y="2268000"/>
            <a:ext cx="1961527" cy="1476000"/>
          </a:xfrm>
          <a:prstGeom prst="rect">
            <a:avLst/>
          </a:prstGeom>
        </p:spPr>
      </p:pic>
      <p:pic>
        <p:nvPicPr>
          <p:cNvPr id="15" name="Obrázok 14"/>
          <p:cNvPicPr>
            <a:picLocks noChangeAspect="1"/>
          </p:cNvPicPr>
          <p:nvPr/>
        </p:nvPicPr>
        <p:blipFill>
          <a:blip r:embed="rId10"/>
          <a:stretch>
            <a:fillRect/>
          </a:stretch>
        </p:blipFill>
        <p:spPr>
          <a:xfrm>
            <a:off x="3888000" y="3780000"/>
            <a:ext cx="1961526" cy="1476000"/>
          </a:xfrm>
          <a:prstGeom prst="rect">
            <a:avLst/>
          </a:prstGeom>
        </p:spPr>
      </p:pic>
      <p:pic>
        <p:nvPicPr>
          <p:cNvPr id="16" name="Obrázok 15"/>
          <p:cNvPicPr>
            <a:picLocks noChangeAspect="1"/>
          </p:cNvPicPr>
          <p:nvPr/>
        </p:nvPicPr>
        <p:blipFill>
          <a:blip r:embed="rId11"/>
          <a:stretch>
            <a:fillRect/>
          </a:stretch>
        </p:blipFill>
        <p:spPr>
          <a:xfrm>
            <a:off x="5892369" y="3780000"/>
            <a:ext cx="1961526" cy="1476000"/>
          </a:xfrm>
          <a:prstGeom prst="rect">
            <a:avLst/>
          </a:prstGeom>
        </p:spPr>
      </p:pic>
      <p:pic>
        <p:nvPicPr>
          <p:cNvPr id="17" name="Obrázok 16"/>
          <p:cNvPicPr>
            <a:picLocks noChangeAspect="1"/>
          </p:cNvPicPr>
          <p:nvPr/>
        </p:nvPicPr>
        <p:blipFill>
          <a:blip r:embed="rId12"/>
          <a:stretch>
            <a:fillRect/>
          </a:stretch>
        </p:blipFill>
        <p:spPr>
          <a:xfrm>
            <a:off x="7914207" y="3780000"/>
            <a:ext cx="1961526" cy="1476000"/>
          </a:xfrm>
          <a:prstGeom prst="rect">
            <a:avLst/>
          </a:prstGeom>
        </p:spPr>
      </p:pic>
      <p:pic>
        <p:nvPicPr>
          <p:cNvPr id="18" name="Obrázok 17"/>
          <p:cNvPicPr>
            <a:picLocks noChangeAspect="1"/>
          </p:cNvPicPr>
          <p:nvPr/>
        </p:nvPicPr>
        <p:blipFill>
          <a:blip r:embed="rId13"/>
          <a:stretch>
            <a:fillRect/>
          </a:stretch>
        </p:blipFill>
        <p:spPr>
          <a:xfrm>
            <a:off x="9915730" y="3780000"/>
            <a:ext cx="1961526" cy="1476000"/>
          </a:xfrm>
          <a:prstGeom prst="rect">
            <a:avLst/>
          </a:prstGeom>
        </p:spPr>
      </p:pic>
      <p:pic>
        <p:nvPicPr>
          <p:cNvPr id="24" name="Obrázok 23"/>
          <p:cNvPicPr>
            <a:picLocks noChangeAspect="1"/>
          </p:cNvPicPr>
          <p:nvPr/>
        </p:nvPicPr>
        <p:blipFill>
          <a:blip r:embed="rId14"/>
          <a:stretch>
            <a:fillRect/>
          </a:stretch>
        </p:blipFill>
        <p:spPr>
          <a:xfrm>
            <a:off x="3888000" y="5292000"/>
            <a:ext cx="1961526" cy="1475999"/>
          </a:xfrm>
          <a:prstGeom prst="rect">
            <a:avLst/>
          </a:prstGeom>
        </p:spPr>
      </p:pic>
      <p:pic>
        <p:nvPicPr>
          <p:cNvPr id="25" name="Obrázok 24"/>
          <p:cNvPicPr>
            <a:picLocks noChangeAspect="1"/>
          </p:cNvPicPr>
          <p:nvPr/>
        </p:nvPicPr>
        <p:blipFill>
          <a:blip r:embed="rId15"/>
          <a:stretch>
            <a:fillRect/>
          </a:stretch>
        </p:blipFill>
        <p:spPr>
          <a:xfrm>
            <a:off x="5892369" y="5292000"/>
            <a:ext cx="1961526" cy="1476000"/>
          </a:xfrm>
          <a:prstGeom prst="rect">
            <a:avLst/>
          </a:prstGeom>
        </p:spPr>
      </p:pic>
      <p:pic>
        <p:nvPicPr>
          <p:cNvPr id="26" name="Obrázok 25"/>
          <p:cNvPicPr>
            <a:picLocks noChangeAspect="1"/>
          </p:cNvPicPr>
          <p:nvPr/>
        </p:nvPicPr>
        <p:blipFill>
          <a:blip r:embed="rId16"/>
          <a:stretch>
            <a:fillRect/>
          </a:stretch>
        </p:blipFill>
        <p:spPr>
          <a:xfrm>
            <a:off x="7914206" y="5291999"/>
            <a:ext cx="1961527" cy="1476001"/>
          </a:xfrm>
          <a:prstGeom prst="rect">
            <a:avLst/>
          </a:prstGeom>
        </p:spPr>
      </p:pic>
      <p:pic>
        <p:nvPicPr>
          <p:cNvPr id="27" name="Obrázok 26"/>
          <p:cNvPicPr>
            <a:picLocks noChangeAspect="1"/>
          </p:cNvPicPr>
          <p:nvPr/>
        </p:nvPicPr>
        <p:blipFill>
          <a:blip r:embed="rId17"/>
          <a:stretch>
            <a:fillRect/>
          </a:stretch>
        </p:blipFill>
        <p:spPr>
          <a:xfrm>
            <a:off x="9915730" y="5291999"/>
            <a:ext cx="1961526" cy="1476000"/>
          </a:xfrm>
          <a:prstGeom prst="rect">
            <a:avLst/>
          </a:prstGeom>
        </p:spPr>
      </p:pic>
      <p:sp>
        <p:nvSpPr>
          <p:cNvPr id="22" name="BlokTextu 21"/>
          <p:cNvSpPr txBox="1"/>
          <p:nvPr/>
        </p:nvSpPr>
        <p:spPr>
          <a:xfrm>
            <a:off x="436880" y="782955"/>
            <a:ext cx="3046668" cy="461665"/>
          </a:xfrm>
          <a:prstGeom prst="rect">
            <a:avLst/>
          </a:prstGeom>
          <a:noFill/>
        </p:spPr>
        <p:txBody>
          <a:bodyPr wrap="none" rtlCol="0">
            <a:spAutoFit/>
          </a:bodyPr>
          <a:lstStyle/>
          <a:p>
            <a:r>
              <a:rPr lang="en-US" sz="2400" b="1" dirty="0" smtClean="0">
                <a:solidFill>
                  <a:srgbClr val="0000FF"/>
                </a:solidFill>
              </a:rPr>
              <a:t>Anaglyph RGB images:</a:t>
            </a:r>
            <a:endParaRPr lang="sk-SK" sz="2400" b="1" dirty="0">
              <a:solidFill>
                <a:srgbClr val="0000FF"/>
              </a:solidFill>
            </a:endParaRPr>
          </a:p>
        </p:txBody>
      </p:sp>
      <p:pic>
        <p:nvPicPr>
          <p:cNvPr id="23" name="Picture 4" descr="G:\c\MSGIODC\AnaglyphGlasses\Pictogram for images.jp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2878825" y="6204030"/>
            <a:ext cx="900962" cy="517445"/>
          </a:xfrm>
          <a:prstGeom prst="rect">
            <a:avLst/>
          </a:prstGeom>
          <a:noFill/>
          <a:extLst>
            <a:ext uri="{909E8E84-426E-40DD-AFC4-6F175D3DCCD1}">
              <a14:hiddenFill xmlns:a14="http://schemas.microsoft.com/office/drawing/2010/main">
                <a:solidFill>
                  <a:srgbClr val="FFFFFF"/>
                </a:solidFill>
              </a14:hiddenFill>
            </a:ext>
          </a:extLst>
        </p:spPr>
      </p:pic>
      <p:sp>
        <p:nvSpPr>
          <p:cNvPr id="28" name="Obdĺžnik 27"/>
          <p:cNvSpPr/>
          <p:nvPr/>
        </p:nvSpPr>
        <p:spPr>
          <a:xfrm>
            <a:off x="232919" y="1278037"/>
            <a:ext cx="3595119" cy="4524315"/>
          </a:xfrm>
          <a:prstGeom prst="rect">
            <a:avLst/>
          </a:prstGeom>
          <a:ln w="19050">
            <a:solidFill>
              <a:schemeClr val="accent1"/>
            </a:solidFill>
          </a:ln>
        </p:spPr>
        <p:txBody>
          <a:bodyPr wrap="square">
            <a:spAutoFit/>
          </a:bodyPr>
          <a:lstStyle/>
          <a:p>
            <a:pPr marL="342900" indent="-342900">
              <a:buFont typeface="+mj-lt"/>
              <a:buAutoNum type="arabicPeriod"/>
            </a:pPr>
            <a:r>
              <a:rPr lang="sk-SK" dirty="0"/>
              <a:t>24hMicrophiscs</a:t>
            </a:r>
          </a:p>
          <a:p>
            <a:pPr marL="342900" indent="-342900">
              <a:buFont typeface="+mj-lt"/>
              <a:buAutoNum type="arabicPeriod"/>
            </a:pPr>
            <a:r>
              <a:rPr lang="sk-SK" dirty="0"/>
              <a:t>Airmass</a:t>
            </a:r>
          </a:p>
          <a:p>
            <a:pPr marL="342900" indent="-342900">
              <a:buFont typeface="+mj-lt"/>
              <a:buAutoNum type="arabicPeriod"/>
            </a:pPr>
            <a:r>
              <a:rPr lang="sk-SK" dirty="0" err="1" smtClean="0"/>
              <a:t>Cloud</a:t>
            </a:r>
            <a:r>
              <a:rPr lang="en-US" dirty="0" smtClean="0"/>
              <a:t> </a:t>
            </a:r>
            <a:r>
              <a:rPr lang="sk-SK" dirty="0" err="1" smtClean="0"/>
              <a:t>Phase</a:t>
            </a:r>
            <a:endParaRPr lang="sk-SK" dirty="0"/>
          </a:p>
          <a:p>
            <a:pPr marL="342900" indent="-342900">
              <a:buFont typeface="+mj-lt"/>
              <a:buAutoNum type="arabicPeriod"/>
            </a:pPr>
            <a:r>
              <a:rPr lang="sk-SK" dirty="0" err="1" smtClean="0"/>
              <a:t>Cloud</a:t>
            </a:r>
            <a:r>
              <a:rPr lang="en-US" dirty="0" smtClean="0"/>
              <a:t> </a:t>
            </a:r>
            <a:r>
              <a:rPr lang="sk-SK" dirty="0" err="1" smtClean="0"/>
              <a:t>Types</a:t>
            </a:r>
            <a:endParaRPr lang="sk-SK" dirty="0"/>
          </a:p>
          <a:p>
            <a:pPr marL="342900" indent="-342900">
              <a:buFont typeface="+mj-lt"/>
              <a:buAutoNum type="arabicPeriod"/>
            </a:pPr>
            <a:r>
              <a:rPr lang="sk-SK" dirty="0" err="1" smtClean="0"/>
              <a:t>Daily</a:t>
            </a:r>
            <a:r>
              <a:rPr lang="en-US" dirty="0" smtClean="0"/>
              <a:t> </a:t>
            </a:r>
            <a:r>
              <a:rPr lang="sk-SK" dirty="0" err="1" smtClean="0"/>
              <a:t>Cloud</a:t>
            </a:r>
            <a:r>
              <a:rPr lang="en-US" dirty="0" smtClean="0"/>
              <a:t> </a:t>
            </a:r>
            <a:r>
              <a:rPr lang="sk-SK" dirty="0" err="1" smtClean="0"/>
              <a:t>Phase</a:t>
            </a:r>
            <a:r>
              <a:rPr lang="en-US" dirty="0" smtClean="0"/>
              <a:t> </a:t>
            </a:r>
            <a:r>
              <a:rPr lang="sk-SK" dirty="0" err="1" smtClean="0"/>
              <a:t>Distinction</a:t>
            </a:r>
            <a:endParaRPr lang="sk-SK" dirty="0"/>
          </a:p>
          <a:p>
            <a:pPr marL="342900" indent="-342900">
              <a:buFont typeface="+mj-lt"/>
              <a:buAutoNum type="arabicPeriod"/>
            </a:pPr>
            <a:r>
              <a:rPr lang="sk-SK" dirty="0" err="1" smtClean="0"/>
              <a:t>Day</a:t>
            </a:r>
            <a:r>
              <a:rPr lang="en-US" dirty="0" smtClean="0"/>
              <a:t> </a:t>
            </a:r>
            <a:r>
              <a:rPr lang="sk-SK" dirty="0" err="1" smtClean="0"/>
              <a:t>Microphysical</a:t>
            </a:r>
            <a:endParaRPr lang="sk-SK" dirty="0"/>
          </a:p>
          <a:p>
            <a:pPr marL="342900" indent="-342900">
              <a:buFont typeface="+mj-lt"/>
              <a:buAutoNum type="arabicPeriod"/>
            </a:pPr>
            <a:r>
              <a:rPr lang="sk-SK" dirty="0" err="1" smtClean="0"/>
              <a:t>Day</a:t>
            </a:r>
            <a:r>
              <a:rPr lang="en-US" dirty="0" smtClean="0"/>
              <a:t> </a:t>
            </a:r>
            <a:r>
              <a:rPr lang="sk-SK" dirty="0" err="1" smtClean="0"/>
              <a:t>Solar</a:t>
            </a:r>
            <a:endParaRPr lang="sk-SK" dirty="0"/>
          </a:p>
          <a:p>
            <a:pPr marL="342900" indent="-342900">
              <a:buFont typeface="+mj-lt"/>
              <a:buAutoNum type="arabicPeriod"/>
            </a:pPr>
            <a:r>
              <a:rPr lang="sk-SK" dirty="0" err="1" smtClean="0"/>
              <a:t>Fire</a:t>
            </a:r>
            <a:r>
              <a:rPr lang="en-US" dirty="0" smtClean="0"/>
              <a:t> </a:t>
            </a:r>
            <a:r>
              <a:rPr lang="sk-SK" dirty="0" err="1" smtClean="0"/>
              <a:t>Temperature</a:t>
            </a:r>
            <a:endParaRPr lang="sk-SK" dirty="0"/>
          </a:p>
          <a:p>
            <a:pPr marL="342900" indent="-342900">
              <a:buFont typeface="+mj-lt"/>
              <a:buAutoNum type="arabicPeriod"/>
            </a:pPr>
            <a:r>
              <a:rPr lang="sk-SK" dirty="0" err="1" smtClean="0"/>
              <a:t>Natural</a:t>
            </a:r>
            <a:r>
              <a:rPr lang="en-US" dirty="0" smtClean="0"/>
              <a:t> </a:t>
            </a:r>
            <a:r>
              <a:rPr lang="sk-SK" dirty="0" err="1" smtClean="0"/>
              <a:t>Colors</a:t>
            </a:r>
            <a:endParaRPr lang="sk-SK" dirty="0"/>
          </a:p>
          <a:p>
            <a:pPr marL="342900" indent="-342900">
              <a:buFont typeface="+mj-lt"/>
              <a:buAutoNum type="arabicPeriod"/>
            </a:pPr>
            <a:r>
              <a:rPr lang="sk-SK" dirty="0" err="1" smtClean="0"/>
              <a:t>Natural</a:t>
            </a:r>
            <a:r>
              <a:rPr lang="en-US" dirty="0" smtClean="0"/>
              <a:t> </a:t>
            </a:r>
            <a:r>
              <a:rPr lang="sk-SK" dirty="0" err="1" smtClean="0"/>
              <a:t>Colors</a:t>
            </a:r>
            <a:r>
              <a:rPr lang="en-US" dirty="0" smtClean="0"/>
              <a:t> </a:t>
            </a:r>
            <a:r>
              <a:rPr lang="sk-SK" dirty="0" err="1" smtClean="0"/>
              <a:t>White</a:t>
            </a:r>
            <a:endParaRPr lang="sk-SK" dirty="0"/>
          </a:p>
          <a:p>
            <a:pPr marL="342900" indent="-342900">
              <a:buFont typeface="+mj-lt"/>
              <a:buAutoNum type="arabicPeriod"/>
            </a:pPr>
            <a:r>
              <a:rPr lang="sk-SK" dirty="0" err="1" smtClean="0"/>
              <a:t>Natural</a:t>
            </a:r>
            <a:r>
              <a:rPr lang="en-US" dirty="0" smtClean="0"/>
              <a:t> </a:t>
            </a:r>
            <a:r>
              <a:rPr lang="sk-SK" dirty="0" err="1" smtClean="0"/>
              <a:t>True</a:t>
            </a:r>
            <a:r>
              <a:rPr lang="en-US" dirty="0" smtClean="0"/>
              <a:t> </a:t>
            </a:r>
            <a:r>
              <a:rPr lang="sk-SK" dirty="0" err="1" smtClean="0"/>
              <a:t>Colors</a:t>
            </a:r>
            <a:endParaRPr lang="sk-SK" dirty="0"/>
          </a:p>
          <a:p>
            <a:pPr marL="342900" indent="-342900">
              <a:buFont typeface="+mj-lt"/>
              <a:buAutoNum type="arabicPeriod"/>
            </a:pPr>
            <a:r>
              <a:rPr lang="sk-SK" dirty="0" err="1"/>
              <a:t>Night</a:t>
            </a:r>
            <a:endParaRPr lang="sk-SK" dirty="0"/>
          </a:p>
          <a:p>
            <a:pPr marL="342900" indent="-342900">
              <a:buFont typeface="+mj-lt"/>
              <a:buAutoNum type="arabicPeriod"/>
            </a:pPr>
            <a:r>
              <a:rPr lang="sk-SK" dirty="0" err="1" smtClean="0"/>
              <a:t>Night</a:t>
            </a:r>
            <a:r>
              <a:rPr lang="en-US" dirty="0" smtClean="0"/>
              <a:t> L</a:t>
            </a:r>
            <a:r>
              <a:rPr lang="sk-SK" dirty="0" err="1" smtClean="0"/>
              <a:t>ow</a:t>
            </a:r>
            <a:r>
              <a:rPr lang="en-US" dirty="0" smtClean="0"/>
              <a:t> C</a:t>
            </a:r>
            <a:r>
              <a:rPr lang="sk-SK" dirty="0" err="1" smtClean="0"/>
              <a:t>louds</a:t>
            </a:r>
            <a:endParaRPr lang="sk-SK" dirty="0"/>
          </a:p>
          <a:p>
            <a:pPr marL="342900" indent="-342900">
              <a:buFont typeface="+mj-lt"/>
              <a:buAutoNum type="arabicPeriod"/>
            </a:pPr>
            <a:r>
              <a:rPr lang="sk-SK" dirty="0" err="1" smtClean="0"/>
              <a:t>Night</a:t>
            </a:r>
            <a:r>
              <a:rPr lang="en-US" dirty="0" smtClean="0"/>
              <a:t> </a:t>
            </a:r>
            <a:r>
              <a:rPr lang="sk-SK" dirty="0" err="1" smtClean="0"/>
              <a:t>Microphysical</a:t>
            </a:r>
            <a:endParaRPr lang="sk-SK" dirty="0"/>
          </a:p>
          <a:p>
            <a:pPr marL="342900" indent="-342900">
              <a:buFont typeface="+mj-lt"/>
              <a:buAutoNum type="arabicPeriod"/>
            </a:pPr>
            <a:r>
              <a:rPr lang="sk-SK" dirty="0"/>
              <a:t>VIS-IR</a:t>
            </a:r>
          </a:p>
          <a:p>
            <a:pPr marL="342900" indent="-342900">
              <a:buFont typeface="+mj-lt"/>
              <a:buAutoNum type="arabicPeriod"/>
            </a:pPr>
            <a:r>
              <a:rPr lang="sk-SK" dirty="0" err="1" smtClean="0"/>
              <a:t>Volcanic</a:t>
            </a:r>
            <a:r>
              <a:rPr lang="en-US" dirty="0" smtClean="0"/>
              <a:t> </a:t>
            </a:r>
            <a:r>
              <a:rPr lang="sk-SK" dirty="0" err="1" smtClean="0"/>
              <a:t>Ash</a:t>
            </a:r>
            <a:endParaRPr lang="sk-SK" dirty="0"/>
          </a:p>
        </p:txBody>
      </p:sp>
      <p:sp>
        <p:nvSpPr>
          <p:cNvPr id="29" name="BlokTextu 28"/>
          <p:cNvSpPr txBox="1"/>
          <p:nvPr/>
        </p:nvSpPr>
        <p:spPr>
          <a:xfrm>
            <a:off x="69514" y="5892292"/>
            <a:ext cx="2901820" cy="923330"/>
          </a:xfrm>
          <a:prstGeom prst="rect">
            <a:avLst/>
          </a:prstGeom>
          <a:noFill/>
        </p:spPr>
        <p:txBody>
          <a:bodyPr wrap="none" rtlCol="0">
            <a:spAutoFit/>
          </a:bodyPr>
          <a:lstStyle/>
          <a:p>
            <a:r>
              <a:rPr lang="en-US" dirty="0" smtClean="0"/>
              <a:t>Problem:</a:t>
            </a:r>
          </a:p>
          <a:p>
            <a:r>
              <a:rPr lang="en-US" dirty="0" smtClean="0"/>
              <a:t>Missing full color perception </a:t>
            </a:r>
          </a:p>
          <a:p>
            <a:r>
              <a:rPr lang="en-US" dirty="0" smtClean="0"/>
              <a:t>in case of RGB products</a:t>
            </a:r>
            <a:endParaRPr lang="en-US" dirty="0"/>
          </a:p>
        </p:txBody>
      </p:sp>
    </p:spTree>
    <p:extLst>
      <p:ext uri="{BB962C8B-B14F-4D97-AF65-F5344CB8AC3E}">
        <p14:creationId xmlns:p14="http://schemas.microsoft.com/office/powerpoint/2010/main" val="17824340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13360" y="0"/>
            <a:ext cx="11028680" cy="782955"/>
          </a:xfrm>
        </p:spPr>
        <p:txBody>
          <a:bodyPr/>
          <a:lstStyle/>
          <a:p>
            <a:r>
              <a:rPr lang="en-US" dirty="0" smtClean="0"/>
              <a:t>Different RBGs and their usability as anaglyphs</a:t>
            </a:r>
            <a:endParaRPr lang="sk-SK" dirty="0"/>
          </a:p>
        </p:txBody>
      </p:sp>
      <p:sp>
        <p:nvSpPr>
          <p:cNvPr id="4" name="Zástupný objekt pre pätu 3"/>
          <p:cNvSpPr>
            <a:spLocks noGrp="1"/>
          </p:cNvSpPr>
          <p:nvPr>
            <p:ph type="ftr" sz="quarter" idx="11"/>
          </p:nvPr>
        </p:nvSpPr>
        <p:spPr/>
        <p:txBody>
          <a:bodyPr/>
          <a:lstStyle/>
          <a:p>
            <a:r>
              <a:rPr lang="en-US" dirty="0" smtClean="0"/>
              <a:t>MTG 3T Workshop, 8-11 March 2021</a:t>
            </a:r>
            <a:endParaRPr lang="sk-SK" dirty="0"/>
          </a:p>
        </p:txBody>
      </p:sp>
      <p:sp>
        <p:nvSpPr>
          <p:cNvPr id="5" name="Zástupný objekt pre číslo snímky 4"/>
          <p:cNvSpPr>
            <a:spLocks noGrp="1"/>
          </p:cNvSpPr>
          <p:nvPr>
            <p:ph type="sldNum" sz="quarter" idx="12"/>
          </p:nvPr>
        </p:nvSpPr>
        <p:spPr>
          <a:xfrm>
            <a:off x="9438314" y="6483545"/>
            <a:ext cx="2743200" cy="365125"/>
          </a:xfrm>
        </p:spPr>
        <p:txBody>
          <a:bodyPr/>
          <a:lstStyle/>
          <a:p>
            <a:fld id="{42967A43-DA29-4E35-931C-D769AFBA3A32}" type="slidenum">
              <a:rPr lang="sk-SK" smtClean="0"/>
              <a:t>18</a:t>
            </a:fld>
            <a:endParaRPr lang="sk-SK"/>
          </a:p>
        </p:txBody>
      </p:sp>
      <p:sp>
        <p:nvSpPr>
          <p:cNvPr id="6" name="Obdĺžnik 5"/>
          <p:cNvSpPr/>
          <p:nvPr/>
        </p:nvSpPr>
        <p:spPr>
          <a:xfrm>
            <a:off x="232919" y="1278037"/>
            <a:ext cx="3595119" cy="4524315"/>
          </a:xfrm>
          <a:prstGeom prst="rect">
            <a:avLst/>
          </a:prstGeom>
          <a:ln w="19050">
            <a:solidFill>
              <a:schemeClr val="accent1"/>
            </a:solidFill>
          </a:ln>
        </p:spPr>
        <p:txBody>
          <a:bodyPr wrap="square">
            <a:spAutoFit/>
          </a:bodyPr>
          <a:lstStyle/>
          <a:p>
            <a:pPr marL="342900" indent="-342900">
              <a:buFont typeface="+mj-lt"/>
              <a:buAutoNum type="arabicPeriod"/>
            </a:pPr>
            <a:r>
              <a:rPr lang="sk-SK" dirty="0"/>
              <a:t>24hMicrophiscs</a:t>
            </a:r>
          </a:p>
          <a:p>
            <a:pPr marL="342900" indent="-342900">
              <a:buFont typeface="+mj-lt"/>
              <a:buAutoNum type="arabicPeriod"/>
            </a:pPr>
            <a:r>
              <a:rPr lang="sk-SK" dirty="0"/>
              <a:t>Airmass</a:t>
            </a:r>
          </a:p>
          <a:p>
            <a:pPr marL="342900" indent="-342900">
              <a:buFont typeface="+mj-lt"/>
              <a:buAutoNum type="arabicPeriod"/>
            </a:pPr>
            <a:r>
              <a:rPr lang="sk-SK" dirty="0" err="1" smtClean="0"/>
              <a:t>Cloud</a:t>
            </a:r>
            <a:r>
              <a:rPr lang="en-US" dirty="0" smtClean="0"/>
              <a:t> </a:t>
            </a:r>
            <a:r>
              <a:rPr lang="sk-SK" dirty="0" err="1" smtClean="0"/>
              <a:t>Phase</a:t>
            </a:r>
            <a:endParaRPr lang="sk-SK" dirty="0"/>
          </a:p>
          <a:p>
            <a:pPr marL="342900" indent="-342900">
              <a:buFont typeface="+mj-lt"/>
              <a:buAutoNum type="arabicPeriod"/>
            </a:pPr>
            <a:r>
              <a:rPr lang="sk-SK" dirty="0" err="1" smtClean="0"/>
              <a:t>Cloud</a:t>
            </a:r>
            <a:r>
              <a:rPr lang="en-US" dirty="0" smtClean="0"/>
              <a:t> </a:t>
            </a:r>
            <a:r>
              <a:rPr lang="sk-SK" dirty="0" err="1" smtClean="0"/>
              <a:t>Types</a:t>
            </a:r>
            <a:endParaRPr lang="sk-SK" dirty="0"/>
          </a:p>
          <a:p>
            <a:pPr marL="342900" indent="-342900">
              <a:buFont typeface="+mj-lt"/>
              <a:buAutoNum type="arabicPeriod"/>
            </a:pPr>
            <a:r>
              <a:rPr lang="sk-SK" dirty="0" err="1" smtClean="0"/>
              <a:t>Daily</a:t>
            </a:r>
            <a:r>
              <a:rPr lang="en-US" dirty="0" smtClean="0"/>
              <a:t> </a:t>
            </a:r>
            <a:r>
              <a:rPr lang="sk-SK" dirty="0" err="1" smtClean="0"/>
              <a:t>Cloud</a:t>
            </a:r>
            <a:r>
              <a:rPr lang="en-US" dirty="0" smtClean="0"/>
              <a:t> </a:t>
            </a:r>
            <a:r>
              <a:rPr lang="sk-SK" dirty="0" err="1" smtClean="0"/>
              <a:t>Phase</a:t>
            </a:r>
            <a:r>
              <a:rPr lang="en-US" dirty="0" smtClean="0"/>
              <a:t> </a:t>
            </a:r>
            <a:r>
              <a:rPr lang="sk-SK" dirty="0" err="1" smtClean="0"/>
              <a:t>Distinction</a:t>
            </a:r>
            <a:endParaRPr lang="sk-SK" dirty="0"/>
          </a:p>
          <a:p>
            <a:pPr marL="342900" indent="-342900">
              <a:buFont typeface="+mj-lt"/>
              <a:buAutoNum type="arabicPeriod"/>
            </a:pPr>
            <a:r>
              <a:rPr lang="sk-SK" dirty="0" err="1" smtClean="0"/>
              <a:t>Day</a:t>
            </a:r>
            <a:r>
              <a:rPr lang="en-US" dirty="0" smtClean="0"/>
              <a:t> </a:t>
            </a:r>
            <a:r>
              <a:rPr lang="sk-SK" dirty="0" err="1" smtClean="0"/>
              <a:t>Microphysical</a:t>
            </a:r>
            <a:endParaRPr lang="sk-SK" dirty="0"/>
          </a:p>
          <a:p>
            <a:pPr marL="342900" indent="-342900">
              <a:buFont typeface="+mj-lt"/>
              <a:buAutoNum type="arabicPeriod"/>
            </a:pPr>
            <a:r>
              <a:rPr lang="sk-SK" dirty="0" err="1" smtClean="0"/>
              <a:t>Day</a:t>
            </a:r>
            <a:r>
              <a:rPr lang="en-US" dirty="0" smtClean="0"/>
              <a:t> </a:t>
            </a:r>
            <a:r>
              <a:rPr lang="sk-SK" dirty="0" err="1" smtClean="0"/>
              <a:t>Solar</a:t>
            </a:r>
            <a:endParaRPr lang="sk-SK" dirty="0"/>
          </a:p>
          <a:p>
            <a:pPr marL="342900" indent="-342900">
              <a:buFont typeface="+mj-lt"/>
              <a:buAutoNum type="arabicPeriod"/>
            </a:pPr>
            <a:r>
              <a:rPr lang="sk-SK" dirty="0" err="1" smtClean="0"/>
              <a:t>Fire</a:t>
            </a:r>
            <a:r>
              <a:rPr lang="en-US" dirty="0" smtClean="0"/>
              <a:t> </a:t>
            </a:r>
            <a:r>
              <a:rPr lang="sk-SK" dirty="0" err="1" smtClean="0"/>
              <a:t>Temperature</a:t>
            </a:r>
            <a:endParaRPr lang="sk-SK" dirty="0"/>
          </a:p>
          <a:p>
            <a:pPr marL="342900" indent="-342900">
              <a:buFont typeface="+mj-lt"/>
              <a:buAutoNum type="arabicPeriod"/>
            </a:pPr>
            <a:r>
              <a:rPr lang="sk-SK" dirty="0" err="1" smtClean="0"/>
              <a:t>Natural</a:t>
            </a:r>
            <a:r>
              <a:rPr lang="en-US" dirty="0" smtClean="0"/>
              <a:t> </a:t>
            </a:r>
            <a:r>
              <a:rPr lang="sk-SK" dirty="0" err="1" smtClean="0"/>
              <a:t>Colors</a:t>
            </a:r>
            <a:endParaRPr lang="sk-SK" dirty="0"/>
          </a:p>
          <a:p>
            <a:pPr marL="342900" indent="-342900">
              <a:buFont typeface="+mj-lt"/>
              <a:buAutoNum type="arabicPeriod"/>
            </a:pPr>
            <a:r>
              <a:rPr lang="sk-SK" dirty="0" err="1" smtClean="0"/>
              <a:t>Natural</a:t>
            </a:r>
            <a:r>
              <a:rPr lang="en-US" dirty="0" smtClean="0"/>
              <a:t> </a:t>
            </a:r>
            <a:r>
              <a:rPr lang="sk-SK" dirty="0" err="1" smtClean="0"/>
              <a:t>Colors</a:t>
            </a:r>
            <a:r>
              <a:rPr lang="en-US" dirty="0" smtClean="0"/>
              <a:t> </a:t>
            </a:r>
            <a:r>
              <a:rPr lang="sk-SK" dirty="0" err="1" smtClean="0"/>
              <a:t>White</a:t>
            </a:r>
            <a:endParaRPr lang="sk-SK" dirty="0"/>
          </a:p>
          <a:p>
            <a:pPr marL="342900" indent="-342900">
              <a:buFont typeface="+mj-lt"/>
              <a:buAutoNum type="arabicPeriod"/>
            </a:pPr>
            <a:r>
              <a:rPr lang="sk-SK" dirty="0" err="1" smtClean="0"/>
              <a:t>Natural</a:t>
            </a:r>
            <a:r>
              <a:rPr lang="en-US" dirty="0" smtClean="0"/>
              <a:t> </a:t>
            </a:r>
            <a:r>
              <a:rPr lang="sk-SK" dirty="0" err="1" smtClean="0"/>
              <a:t>True</a:t>
            </a:r>
            <a:r>
              <a:rPr lang="en-US" dirty="0" smtClean="0"/>
              <a:t> </a:t>
            </a:r>
            <a:r>
              <a:rPr lang="sk-SK" dirty="0" err="1" smtClean="0"/>
              <a:t>Colors</a:t>
            </a:r>
            <a:endParaRPr lang="sk-SK" dirty="0"/>
          </a:p>
          <a:p>
            <a:pPr marL="342900" indent="-342900">
              <a:buFont typeface="+mj-lt"/>
              <a:buAutoNum type="arabicPeriod"/>
            </a:pPr>
            <a:r>
              <a:rPr lang="sk-SK" dirty="0" err="1"/>
              <a:t>Night</a:t>
            </a:r>
            <a:endParaRPr lang="sk-SK" dirty="0"/>
          </a:p>
          <a:p>
            <a:pPr marL="342900" indent="-342900">
              <a:buFont typeface="+mj-lt"/>
              <a:buAutoNum type="arabicPeriod"/>
            </a:pPr>
            <a:r>
              <a:rPr lang="sk-SK" dirty="0" err="1" smtClean="0"/>
              <a:t>Night</a:t>
            </a:r>
            <a:r>
              <a:rPr lang="en-US" dirty="0" smtClean="0"/>
              <a:t> L</a:t>
            </a:r>
            <a:r>
              <a:rPr lang="sk-SK" dirty="0" err="1" smtClean="0"/>
              <a:t>ow</a:t>
            </a:r>
            <a:r>
              <a:rPr lang="en-US" dirty="0" smtClean="0"/>
              <a:t> C</a:t>
            </a:r>
            <a:r>
              <a:rPr lang="sk-SK" dirty="0" err="1" smtClean="0"/>
              <a:t>louds</a:t>
            </a:r>
            <a:endParaRPr lang="sk-SK" dirty="0"/>
          </a:p>
          <a:p>
            <a:pPr marL="342900" indent="-342900">
              <a:buFont typeface="+mj-lt"/>
              <a:buAutoNum type="arabicPeriod"/>
            </a:pPr>
            <a:r>
              <a:rPr lang="sk-SK" dirty="0" err="1" smtClean="0"/>
              <a:t>Night</a:t>
            </a:r>
            <a:r>
              <a:rPr lang="en-US" dirty="0" smtClean="0"/>
              <a:t> </a:t>
            </a:r>
            <a:r>
              <a:rPr lang="sk-SK" dirty="0" err="1" smtClean="0"/>
              <a:t>Microphysical</a:t>
            </a:r>
            <a:endParaRPr lang="sk-SK" dirty="0"/>
          </a:p>
          <a:p>
            <a:pPr marL="342900" indent="-342900">
              <a:buFont typeface="+mj-lt"/>
              <a:buAutoNum type="arabicPeriod"/>
            </a:pPr>
            <a:r>
              <a:rPr lang="sk-SK" dirty="0"/>
              <a:t>VIS-IR</a:t>
            </a:r>
          </a:p>
          <a:p>
            <a:pPr marL="342900" indent="-342900">
              <a:buFont typeface="+mj-lt"/>
              <a:buAutoNum type="arabicPeriod"/>
            </a:pPr>
            <a:r>
              <a:rPr lang="sk-SK" dirty="0" err="1" smtClean="0"/>
              <a:t>Volcanic</a:t>
            </a:r>
            <a:r>
              <a:rPr lang="en-US" dirty="0" smtClean="0"/>
              <a:t> </a:t>
            </a:r>
            <a:r>
              <a:rPr lang="sk-SK" dirty="0" err="1" smtClean="0"/>
              <a:t>Ash</a:t>
            </a:r>
            <a:endParaRPr lang="sk-SK" dirty="0"/>
          </a:p>
        </p:txBody>
      </p:sp>
      <p:sp>
        <p:nvSpPr>
          <p:cNvPr id="22" name="BlokTextu 21"/>
          <p:cNvSpPr txBox="1"/>
          <p:nvPr/>
        </p:nvSpPr>
        <p:spPr>
          <a:xfrm>
            <a:off x="436880" y="782955"/>
            <a:ext cx="2610395" cy="461665"/>
          </a:xfrm>
          <a:prstGeom prst="rect">
            <a:avLst/>
          </a:prstGeom>
          <a:noFill/>
        </p:spPr>
        <p:txBody>
          <a:bodyPr wrap="none" rtlCol="0">
            <a:spAutoFit/>
          </a:bodyPr>
          <a:lstStyle/>
          <a:p>
            <a:r>
              <a:rPr lang="en-US" sz="2400" b="1" dirty="0" smtClean="0">
                <a:solidFill>
                  <a:srgbClr val="0000FF"/>
                </a:solidFill>
              </a:rPr>
              <a:t>List of RGB images:</a:t>
            </a:r>
            <a:endParaRPr lang="sk-SK" sz="2400" b="1" dirty="0">
              <a:solidFill>
                <a:srgbClr val="0000FF"/>
              </a:solidFill>
            </a:endParaRPr>
          </a:p>
        </p:txBody>
      </p:sp>
      <p:sp>
        <p:nvSpPr>
          <p:cNvPr id="3" name="BlokTextu 2"/>
          <p:cNvSpPr txBox="1"/>
          <p:nvPr/>
        </p:nvSpPr>
        <p:spPr>
          <a:xfrm>
            <a:off x="3925319" y="978401"/>
            <a:ext cx="7996605" cy="5262979"/>
          </a:xfrm>
          <a:prstGeom prst="rect">
            <a:avLst/>
          </a:prstGeom>
          <a:noFill/>
        </p:spPr>
        <p:txBody>
          <a:bodyPr wrap="square" rtlCol="0">
            <a:spAutoFit/>
          </a:bodyPr>
          <a:lstStyle/>
          <a:p>
            <a:r>
              <a:rPr lang="en-US" sz="2400" b="1" dirty="0" smtClean="0"/>
              <a:t>What can we learn from the comparison of standard an anaglyph RGB images:</a:t>
            </a:r>
          </a:p>
          <a:p>
            <a:endParaRPr lang="en-US" sz="2400" dirty="0"/>
          </a:p>
          <a:p>
            <a:pPr marL="457200" indent="-457200">
              <a:buAutoNum type="arabicPeriod"/>
            </a:pPr>
            <a:r>
              <a:rPr lang="en-US" sz="2400" dirty="0" smtClean="0">
                <a:solidFill>
                  <a:srgbClr val="0000FF"/>
                </a:solidFill>
              </a:rPr>
              <a:t>Red color is reduced significantly because of anaglyph’s algorithm, </a:t>
            </a:r>
            <a:r>
              <a:rPr lang="en-US" sz="2400" dirty="0" smtClean="0">
                <a:solidFill>
                  <a:srgbClr val="0000FF"/>
                </a:solidFill>
              </a:rPr>
              <a:t>therefore </a:t>
            </a:r>
            <a:r>
              <a:rPr lang="en-US" sz="2400" dirty="0" smtClean="0">
                <a:solidFill>
                  <a:srgbClr val="0000FF"/>
                </a:solidFill>
              </a:rPr>
              <a:t>clouds displaying at standard RGB in red, appear black in anaglyph</a:t>
            </a:r>
          </a:p>
          <a:p>
            <a:pPr marL="457200" indent="-457200">
              <a:buAutoNum type="arabicPeriod"/>
            </a:pPr>
            <a:r>
              <a:rPr lang="en-US" sz="2400" dirty="0" smtClean="0"/>
              <a:t>Some RGBs appear similar in anaglyphs</a:t>
            </a:r>
          </a:p>
          <a:p>
            <a:pPr marL="717550" lvl="1" indent="-260350">
              <a:buFont typeface="+mj-lt"/>
              <a:buAutoNum type="alphaLcPeriod"/>
            </a:pPr>
            <a:r>
              <a:rPr lang="en-US" sz="2400" dirty="0" smtClean="0"/>
              <a:t>Natural colors, Natural white, True colors</a:t>
            </a:r>
          </a:p>
          <a:p>
            <a:pPr marL="717550" lvl="1" indent="-260350">
              <a:buFont typeface="+mj-lt"/>
              <a:buAutoNum type="alphaLcPeriod"/>
            </a:pPr>
            <a:r>
              <a:rPr lang="en-US" sz="2400" dirty="0" smtClean="0"/>
              <a:t>Cloud phase, Day solar, VIS-IR, Volcanic ash</a:t>
            </a:r>
          </a:p>
          <a:p>
            <a:pPr marL="457200" indent="-457200">
              <a:buAutoNum type="arabicPeriod"/>
            </a:pPr>
            <a:r>
              <a:rPr lang="en-US" sz="2400" dirty="0" smtClean="0">
                <a:solidFill>
                  <a:srgbClr val="0000FF"/>
                </a:solidFill>
              </a:rPr>
              <a:t>3D cloud height perception helps user to recognize more clearly between snow, low level clouds, fog in contrast with high thick cirrus clouds</a:t>
            </a:r>
          </a:p>
          <a:p>
            <a:pPr marL="457200" indent="-457200">
              <a:buAutoNum type="arabicPeriod"/>
            </a:pPr>
            <a:r>
              <a:rPr lang="en-US" sz="2400" dirty="0" smtClean="0"/>
              <a:t>3D cloud height perception helps to recognize storm top features and better localize anvil cirrus clouds extension</a:t>
            </a:r>
          </a:p>
        </p:txBody>
      </p:sp>
      <p:sp>
        <p:nvSpPr>
          <p:cNvPr id="7" name="BlokTextu 6"/>
          <p:cNvSpPr txBox="1"/>
          <p:nvPr/>
        </p:nvSpPr>
        <p:spPr>
          <a:xfrm>
            <a:off x="10593422" y="3375499"/>
            <a:ext cx="750526" cy="646331"/>
          </a:xfrm>
          <a:prstGeom prst="rect">
            <a:avLst/>
          </a:prstGeom>
          <a:noFill/>
        </p:spPr>
        <p:txBody>
          <a:bodyPr wrap="none" rtlCol="0">
            <a:spAutoFit/>
          </a:bodyPr>
          <a:lstStyle/>
          <a:p>
            <a:r>
              <a:rPr lang="en-US" sz="3600" b="1" dirty="0" smtClean="0"/>
              <a:t>OK</a:t>
            </a:r>
            <a:endParaRPr lang="sk-SK" b="1" dirty="0"/>
          </a:p>
        </p:txBody>
      </p:sp>
      <p:sp>
        <p:nvSpPr>
          <p:cNvPr id="8" name="Šípka doprava 7"/>
          <p:cNvSpPr/>
          <p:nvPr/>
        </p:nvSpPr>
        <p:spPr>
          <a:xfrm rot="10800000">
            <a:off x="10077855" y="3609890"/>
            <a:ext cx="544749" cy="2130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Tree>
    <p:extLst>
      <p:ext uri="{BB962C8B-B14F-4D97-AF65-F5344CB8AC3E}">
        <p14:creationId xmlns:p14="http://schemas.microsoft.com/office/powerpoint/2010/main" val="221256982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5"/>
            <a:ext cx="10515600" cy="540131"/>
          </a:xfrm>
        </p:spPr>
        <p:txBody>
          <a:bodyPr>
            <a:normAutofit fontScale="90000"/>
          </a:bodyPr>
          <a:lstStyle/>
          <a:p>
            <a:r>
              <a:rPr lang="en-US" b="1" dirty="0" smtClean="0"/>
              <a:t>Final remarks</a:t>
            </a:r>
            <a:endParaRPr lang="sk-SK" b="1" dirty="0"/>
          </a:p>
        </p:txBody>
      </p:sp>
      <p:sp>
        <p:nvSpPr>
          <p:cNvPr id="4" name="Obdĺžnik 3"/>
          <p:cNvSpPr/>
          <p:nvPr/>
        </p:nvSpPr>
        <p:spPr>
          <a:xfrm>
            <a:off x="838200" y="1147221"/>
            <a:ext cx="9686544" cy="5078313"/>
          </a:xfrm>
          <a:prstGeom prst="rect">
            <a:avLst/>
          </a:prstGeom>
        </p:spPr>
        <p:txBody>
          <a:bodyPr wrap="square">
            <a:spAutoFit/>
          </a:bodyPr>
          <a:lstStyle/>
          <a:p>
            <a:pPr>
              <a:defRPr/>
            </a:pPr>
            <a:r>
              <a:rPr lang="en-US" sz="2400" dirty="0"/>
              <a:t>If imagery is properly georeferenced, then:</a:t>
            </a:r>
          </a:p>
          <a:p>
            <a:pPr lvl="1">
              <a:defRPr/>
            </a:pPr>
            <a:r>
              <a:rPr lang="en-US" sz="2000" dirty="0"/>
              <a:t>we can automatically</a:t>
            </a:r>
          </a:p>
          <a:p>
            <a:pPr lvl="2">
              <a:buFont typeface="Wingdings" panose="05000000000000000000" pitchFamily="2" charset="2"/>
              <a:buChar char="Ø"/>
              <a:defRPr/>
            </a:pPr>
            <a:r>
              <a:rPr lang="en-US" sz="2000" dirty="0"/>
              <a:t>estimate lower </a:t>
            </a:r>
            <a:r>
              <a:rPr lang="en-US" sz="2000" dirty="0">
                <a:solidFill>
                  <a:srgbClr val="FF0000"/>
                </a:solidFill>
              </a:rPr>
              <a:t>cloud tops in convection initiation phase</a:t>
            </a:r>
          </a:p>
          <a:p>
            <a:pPr lvl="2">
              <a:buFont typeface="Wingdings" panose="05000000000000000000" pitchFamily="2" charset="2"/>
              <a:buChar char="Ø"/>
              <a:defRPr/>
            </a:pPr>
            <a:r>
              <a:rPr lang="en-US" sz="2000" dirty="0"/>
              <a:t>and estimate </a:t>
            </a:r>
            <a:r>
              <a:rPr lang="en-US" sz="2000" dirty="0">
                <a:solidFill>
                  <a:srgbClr val="FF0000"/>
                </a:solidFill>
              </a:rPr>
              <a:t>CTH trends in time</a:t>
            </a:r>
          </a:p>
          <a:p>
            <a:pPr lvl="2">
              <a:buFont typeface="Wingdings" panose="05000000000000000000" pitchFamily="2" charset="2"/>
              <a:buChar char="Ø"/>
              <a:defRPr/>
            </a:pPr>
            <a:r>
              <a:rPr lang="en-US" sz="2000" dirty="0"/>
              <a:t>we can obtain </a:t>
            </a:r>
            <a:r>
              <a:rPr lang="en-US" sz="2000" dirty="0">
                <a:solidFill>
                  <a:srgbClr val="FF0000"/>
                </a:solidFill>
              </a:rPr>
              <a:t>anvil layer height in convection mature phase</a:t>
            </a:r>
          </a:p>
          <a:p>
            <a:pPr lvl="1">
              <a:defRPr/>
            </a:pPr>
            <a:r>
              <a:rPr lang="en-US" sz="2000" dirty="0"/>
              <a:t>we can manually </a:t>
            </a:r>
          </a:p>
          <a:p>
            <a:pPr lvl="2">
              <a:buFont typeface="Wingdings" panose="05000000000000000000" pitchFamily="2" charset="2"/>
              <a:buChar char="Ø"/>
              <a:defRPr/>
            </a:pPr>
            <a:r>
              <a:rPr lang="en-US" sz="2000" dirty="0"/>
              <a:t>detect </a:t>
            </a:r>
            <a:r>
              <a:rPr lang="en-US" sz="2000" dirty="0">
                <a:solidFill>
                  <a:srgbClr val="0000FF"/>
                </a:solidFill>
              </a:rPr>
              <a:t>overshooting tops</a:t>
            </a:r>
          </a:p>
          <a:p>
            <a:pPr lvl="2">
              <a:buFont typeface="Wingdings" panose="05000000000000000000" pitchFamily="2" charset="2"/>
              <a:buChar char="Ø"/>
              <a:defRPr/>
            </a:pPr>
            <a:r>
              <a:rPr lang="en-US" sz="2000" dirty="0"/>
              <a:t>make </a:t>
            </a:r>
            <a:r>
              <a:rPr lang="en-US" sz="2000" dirty="0">
                <a:solidFill>
                  <a:srgbClr val="0000FF"/>
                </a:solidFill>
              </a:rPr>
              <a:t>parallax-corrected location of OT</a:t>
            </a:r>
          </a:p>
          <a:p>
            <a:pPr lvl="2">
              <a:buFont typeface="Wingdings" panose="05000000000000000000" pitchFamily="2" charset="2"/>
              <a:buChar char="Ø"/>
              <a:defRPr/>
            </a:pPr>
            <a:r>
              <a:rPr lang="en-US" sz="2000" dirty="0"/>
              <a:t>measure </a:t>
            </a:r>
            <a:r>
              <a:rPr lang="en-US" sz="2000" dirty="0">
                <a:solidFill>
                  <a:srgbClr val="0000FF"/>
                </a:solidFill>
              </a:rPr>
              <a:t>absolute OT </a:t>
            </a:r>
            <a:r>
              <a:rPr lang="en-US" sz="2000" dirty="0" smtClean="0">
                <a:solidFill>
                  <a:srgbClr val="0000FF"/>
                </a:solidFill>
              </a:rPr>
              <a:t>height</a:t>
            </a:r>
            <a:endParaRPr lang="sk-SK" sz="2000" dirty="0" smtClean="0">
              <a:solidFill>
                <a:srgbClr val="0000FF"/>
              </a:solidFill>
            </a:endParaRPr>
          </a:p>
          <a:p>
            <a:pPr lvl="2">
              <a:defRPr/>
            </a:pPr>
            <a:endParaRPr lang="sk-SK" sz="2000" dirty="0">
              <a:solidFill>
                <a:srgbClr val="00B0F0"/>
              </a:solidFill>
            </a:endParaRPr>
          </a:p>
          <a:p>
            <a:pPr>
              <a:defRPr/>
            </a:pPr>
            <a:r>
              <a:rPr lang="sk-SK" sz="2000" b="1" dirty="0" smtClean="0">
                <a:solidFill>
                  <a:srgbClr val="002060"/>
                </a:solidFill>
              </a:rPr>
              <a:t>Image </a:t>
            </a:r>
            <a:r>
              <a:rPr lang="en-US" sz="2000" b="1" dirty="0" smtClean="0">
                <a:solidFill>
                  <a:srgbClr val="002060"/>
                </a:solidFill>
              </a:rPr>
              <a:t>library</a:t>
            </a:r>
            <a:r>
              <a:rPr lang="sk-SK" sz="2000" b="1" dirty="0" smtClean="0">
                <a:solidFill>
                  <a:srgbClr val="002060"/>
                </a:solidFill>
              </a:rPr>
              <a:t> </a:t>
            </a:r>
            <a:r>
              <a:rPr lang="en-US" sz="2000" b="1" dirty="0" smtClean="0">
                <a:solidFill>
                  <a:srgbClr val="002060"/>
                </a:solidFill>
              </a:rPr>
              <a:t>available</a:t>
            </a:r>
            <a:r>
              <a:rPr lang="sk-SK" sz="2000" b="1" dirty="0" smtClean="0">
                <a:solidFill>
                  <a:srgbClr val="002060"/>
                </a:solidFill>
              </a:rPr>
              <a:t> at SHMÚ </a:t>
            </a:r>
            <a:r>
              <a:rPr lang="en-US" sz="2000" b="1" dirty="0" smtClean="0">
                <a:solidFill>
                  <a:srgbClr val="002060"/>
                </a:solidFill>
              </a:rPr>
              <a:t>since 2017 can be freely provided to anyone who want to do the first quick look into 3D images. On the base of this SHMU offers reprocessing of any MSG1/MSG4 HRIT data for selected region in the maximum space and time resolution and to provide any RGBs which have to be studied with the aim of cloud top structures in 3D interpretation. Also SHMU can reprocess calculations of mutual parallax shifts for requested cases.</a:t>
            </a:r>
            <a:endParaRPr lang="sk-SK" sz="2000" b="1" dirty="0">
              <a:solidFill>
                <a:srgbClr val="002060"/>
              </a:solidFill>
            </a:endParaRPr>
          </a:p>
        </p:txBody>
      </p:sp>
    </p:spTree>
    <p:extLst>
      <p:ext uri="{BB962C8B-B14F-4D97-AF65-F5344CB8AC3E}">
        <p14:creationId xmlns:p14="http://schemas.microsoft.com/office/powerpoint/2010/main" val="399921249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smtClean="0"/>
              <a:t>Introduction</a:t>
            </a:r>
            <a:endParaRPr lang="en-US" dirty="0"/>
          </a:p>
        </p:txBody>
      </p:sp>
      <p:sp>
        <p:nvSpPr>
          <p:cNvPr id="4" name="Obdĺžnik 3"/>
          <p:cNvSpPr/>
          <p:nvPr/>
        </p:nvSpPr>
        <p:spPr>
          <a:xfrm>
            <a:off x="838200" y="1690688"/>
            <a:ext cx="10515600" cy="4401205"/>
          </a:xfrm>
          <a:prstGeom prst="rect">
            <a:avLst/>
          </a:prstGeom>
        </p:spPr>
        <p:txBody>
          <a:bodyPr wrap="square">
            <a:spAutoFit/>
          </a:bodyPr>
          <a:lstStyle/>
          <a:p>
            <a:pPr marL="285750" indent="-285750">
              <a:buFont typeface="Arial" panose="020B0604020202020204" pitchFamily="34" charset="0"/>
              <a:buChar char="•"/>
            </a:pPr>
            <a:r>
              <a:rPr lang="en-US" sz="2000" dirty="0">
                <a:solidFill>
                  <a:srgbClr val="333333"/>
                </a:solidFill>
                <a:latin typeface="FreeSans"/>
              </a:rPr>
              <a:t>Stereoscopic </a:t>
            </a:r>
            <a:r>
              <a:rPr lang="en-US" sz="2000" dirty="0" smtClean="0">
                <a:solidFill>
                  <a:srgbClr val="333333"/>
                </a:solidFill>
                <a:latin typeface="FreeSans"/>
              </a:rPr>
              <a:t>images are </a:t>
            </a:r>
            <a:r>
              <a:rPr lang="en-US" sz="2000" dirty="0">
                <a:solidFill>
                  <a:srgbClr val="333333"/>
                </a:solidFill>
                <a:latin typeface="FreeSans"/>
              </a:rPr>
              <a:t>produced operationally and archived at SHMÚ since December 2017 over </a:t>
            </a:r>
            <a:r>
              <a:rPr lang="en-US" sz="2000" dirty="0" smtClean="0">
                <a:solidFill>
                  <a:srgbClr val="333333"/>
                </a:solidFill>
                <a:latin typeface="FreeSans"/>
              </a:rPr>
              <a:t>three regions: Central </a:t>
            </a:r>
            <a:r>
              <a:rPr lang="en-US" sz="2000" dirty="0">
                <a:solidFill>
                  <a:srgbClr val="333333"/>
                </a:solidFill>
                <a:latin typeface="FreeSans"/>
              </a:rPr>
              <a:t>Europe, Europe and Central </a:t>
            </a:r>
            <a:r>
              <a:rPr lang="en-US" sz="2000" dirty="0" smtClean="0">
                <a:solidFill>
                  <a:srgbClr val="333333"/>
                </a:solidFill>
                <a:latin typeface="FreeSans"/>
              </a:rPr>
              <a:t>Africa</a:t>
            </a:r>
          </a:p>
          <a:p>
            <a:pPr marL="285750" indent="-285750">
              <a:buFont typeface="Arial" panose="020B0604020202020204" pitchFamily="34" charset="0"/>
              <a:buChar char="•"/>
            </a:pPr>
            <a:r>
              <a:rPr lang="en-US" sz="2000" dirty="0" smtClean="0">
                <a:solidFill>
                  <a:srgbClr val="333333"/>
                </a:solidFill>
                <a:latin typeface="FreeSans"/>
              </a:rPr>
              <a:t>Imagery is based </a:t>
            </a:r>
            <a:r>
              <a:rPr lang="en-US" sz="2000" dirty="0">
                <a:solidFill>
                  <a:srgbClr val="333333"/>
                </a:solidFill>
                <a:latin typeface="FreeSans"/>
              </a:rPr>
              <a:t>on HRV </a:t>
            </a:r>
            <a:r>
              <a:rPr lang="en-US" sz="2000" dirty="0" smtClean="0">
                <a:solidFill>
                  <a:srgbClr val="333333"/>
                </a:solidFill>
                <a:latin typeface="FreeSans"/>
              </a:rPr>
              <a:t>and </a:t>
            </a:r>
            <a:r>
              <a:rPr lang="en-US" sz="2000" dirty="0">
                <a:solidFill>
                  <a:srgbClr val="333333"/>
                </a:solidFill>
                <a:latin typeface="FreeSans"/>
              </a:rPr>
              <a:t>Airmass image </a:t>
            </a:r>
            <a:r>
              <a:rPr lang="en-US" sz="2000" dirty="0" smtClean="0">
                <a:solidFill>
                  <a:srgbClr val="333333"/>
                </a:solidFill>
                <a:latin typeface="FreeSans"/>
              </a:rPr>
              <a:t>products</a:t>
            </a:r>
            <a:endParaRPr lang="en-US" sz="2000" dirty="0">
              <a:solidFill>
                <a:srgbClr val="333333"/>
              </a:solidFill>
              <a:latin typeface="FreeSans"/>
            </a:endParaRPr>
          </a:p>
          <a:p>
            <a:pPr marL="285750" indent="-285750">
              <a:buFont typeface="Arial" panose="020B0604020202020204" pitchFamily="34" charset="0"/>
              <a:buChar char="•"/>
            </a:pPr>
            <a:r>
              <a:rPr lang="en-US" sz="2000" dirty="0">
                <a:solidFill>
                  <a:srgbClr val="333333"/>
                </a:solidFill>
                <a:latin typeface="FreeSans"/>
              </a:rPr>
              <a:t>Mutual parallax shifts of clouds are calculated and archived since February </a:t>
            </a:r>
            <a:r>
              <a:rPr lang="en-US" sz="2000" dirty="0" smtClean="0">
                <a:solidFill>
                  <a:srgbClr val="333333"/>
                </a:solidFill>
                <a:latin typeface="FreeSans"/>
              </a:rPr>
              <a:t>2018</a:t>
            </a:r>
          </a:p>
          <a:p>
            <a:pPr marL="285750" indent="-285750">
              <a:buFont typeface="Arial" panose="020B0604020202020204" pitchFamily="34" charset="0"/>
              <a:buChar char="•"/>
            </a:pPr>
            <a:r>
              <a:rPr lang="en-US" sz="2000" dirty="0" smtClean="0">
                <a:solidFill>
                  <a:srgbClr val="333333"/>
                </a:solidFill>
                <a:latin typeface="FreeSans"/>
              </a:rPr>
              <a:t>Because </a:t>
            </a:r>
            <a:r>
              <a:rPr lang="en-US" sz="2000" dirty="0">
                <a:solidFill>
                  <a:srgbClr val="333333"/>
                </a:solidFill>
                <a:latin typeface="FreeSans"/>
              </a:rPr>
              <a:t>of HRV </a:t>
            </a:r>
            <a:r>
              <a:rPr lang="en-US" sz="2000" dirty="0" smtClean="0">
                <a:solidFill>
                  <a:srgbClr val="333333"/>
                </a:solidFill>
                <a:latin typeface="FreeSans"/>
              </a:rPr>
              <a:t>window shifts</a:t>
            </a:r>
            <a:r>
              <a:rPr lang="en-US" sz="2000" dirty="0">
                <a:solidFill>
                  <a:srgbClr val="333333"/>
                </a:solidFill>
                <a:latin typeface="FreeSans"/>
              </a:rPr>
              <a:t>, Sun elevation and mutual satellite constellation observations of meteorological events are limited </a:t>
            </a:r>
            <a:r>
              <a:rPr lang="en-US" sz="2000" dirty="0" smtClean="0">
                <a:solidFill>
                  <a:srgbClr val="333333"/>
                </a:solidFill>
                <a:latin typeface="FreeSans"/>
              </a:rPr>
              <a:t>to:</a:t>
            </a:r>
            <a:endParaRPr lang="en-US" sz="2000" dirty="0">
              <a:solidFill>
                <a:srgbClr val="333333"/>
              </a:solidFill>
              <a:latin typeface="FreeSans"/>
            </a:endParaRPr>
          </a:p>
          <a:p>
            <a:pPr marL="742950" lvl="1" indent="-285750">
              <a:buFont typeface="Arial" panose="020B0604020202020204" pitchFamily="34" charset="0"/>
              <a:buChar char="•"/>
            </a:pPr>
            <a:r>
              <a:rPr lang="en-US" sz="2000" dirty="0">
                <a:solidFill>
                  <a:srgbClr val="333333"/>
                </a:solidFill>
                <a:latin typeface="FreeSans"/>
              </a:rPr>
              <a:t>s</a:t>
            </a:r>
            <a:r>
              <a:rPr lang="en-US" sz="2000" dirty="0" smtClean="0">
                <a:solidFill>
                  <a:srgbClr val="333333"/>
                </a:solidFill>
                <a:latin typeface="FreeSans"/>
              </a:rPr>
              <a:t>pecific </a:t>
            </a:r>
            <a:r>
              <a:rPr lang="en-US" sz="2000" dirty="0">
                <a:solidFill>
                  <a:srgbClr val="333333"/>
                </a:solidFill>
                <a:latin typeface="FreeSans"/>
              </a:rPr>
              <a:t>time slots during </a:t>
            </a:r>
            <a:r>
              <a:rPr lang="en-US" sz="2000" dirty="0" smtClean="0">
                <a:solidFill>
                  <a:srgbClr val="333333"/>
                </a:solidFill>
                <a:latin typeface="FreeSans"/>
              </a:rPr>
              <a:t>the day </a:t>
            </a:r>
            <a:r>
              <a:rPr lang="en-US" sz="2000" dirty="0">
                <a:solidFill>
                  <a:srgbClr val="333333"/>
                </a:solidFill>
                <a:latin typeface="FreeSans"/>
              </a:rPr>
              <a:t>and </a:t>
            </a:r>
            <a:endParaRPr lang="en-US" sz="2000" dirty="0" smtClean="0">
              <a:solidFill>
                <a:srgbClr val="333333"/>
              </a:solidFill>
              <a:latin typeface="FreeSans"/>
            </a:endParaRPr>
          </a:p>
          <a:p>
            <a:pPr marL="742950" lvl="1" indent="-285750">
              <a:buFont typeface="Arial" panose="020B0604020202020204" pitchFamily="34" charset="0"/>
              <a:buChar char="•"/>
            </a:pPr>
            <a:r>
              <a:rPr lang="en-US" sz="2000" dirty="0" smtClean="0">
                <a:solidFill>
                  <a:srgbClr val="333333"/>
                </a:solidFill>
                <a:latin typeface="FreeSans"/>
              </a:rPr>
              <a:t>to </a:t>
            </a:r>
            <a:r>
              <a:rPr lang="en-US" sz="2000" dirty="0">
                <a:solidFill>
                  <a:srgbClr val="333333"/>
                </a:solidFill>
                <a:latin typeface="FreeSans"/>
              </a:rPr>
              <a:t>specific regions </a:t>
            </a:r>
            <a:r>
              <a:rPr lang="en-US" sz="2000" dirty="0" smtClean="0">
                <a:solidFill>
                  <a:srgbClr val="333333"/>
                </a:solidFill>
                <a:latin typeface="FreeSans"/>
              </a:rPr>
              <a:t>only</a:t>
            </a:r>
          </a:p>
          <a:p>
            <a:pPr marL="285750" indent="-285750">
              <a:buFont typeface="Arial" panose="020B0604020202020204" pitchFamily="34" charset="0"/>
              <a:buChar char="•"/>
            </a:pPr>
            <a:r>
              <a:rPr lang="en-US" sz="2000" dirty="0" smtClean="0">
                <a:solidFill>
                  <a:srgbClr val="333333"/>
                </a:solidFill>
                <a:latin typeface="FreeSans"/>
              </a:rPr>
              <a:t>Archived </a:t>
            </a:r>
            <a:r>
              <a:rPr lang="en-US" sz="2000" dirty="0">
                <a:solidFill>
                  <a:srgbClr val="333333"/>
                </a:solidFill>
                <a:latin typeface="FreeSans"/>
              </a:rPr>
              <a:t>products are used for case </a:t>
            </a:r>
            <a:r>
              <a:rPr lang="en-US" sz="2000" dirty="0" smtClean="0">
                <a:solidFill>
                  <a:srgbClr val="333333"/>
                </a:solidFill>
                <a:latin typeface="FreeSans"/>
              </a:rPr>
              <a:t>studies locally </a:t>
            </a:r>
            <a:r>
              <a:rPr lang="en-US" sz="2000" dirty="0">
                <a:solidFill>
                  <a:srgbClr val="333333"/>
                </a:solidFill>
                <a:latin typeface="FreeSans"/>
              </a:rPr>
              <a:t>and can be used as quick look and offered </a:t>
            </a:r>
            <a:r>
              <a:rPr lang="en-US" sz="2000" dirty="0" smtClean="0">
                <a:solidFill>
                  <a:srgbClr val="333333"/>
                </a:solidFill>
                <a:latin typeface="FreeSans"/>
              </a:rPr>
              <a:t>to </a:t>
            </a:r>
            <a:r>
              <a:rPr lang="en-US" sz="2000" dirty="0">
                <a:solidFill>
                  <a:srgbClr val="333333"/>
                </a:solidFill>
                <a:latin typeface="FreeSans"/>
              </a:rPr>
              <a:t>anyone who is interested in detailed 3D studies </a:t>
            </a:r>
            <a:r>
              <a:rPr lang="en-US" sz="2000" dirty="0" smtClean="0">
                <a:solidFill>
                  <a:srgbClr val="333333"/>
                </a:solidFill>
                <a:latin typeface="FreeSans"/>
              </a:rPr>
              <a:t>of</a:t>
            </a:r>
            <a:r>
              <a:rPr lang="en-US" sz="2000" dirty="0">
                <a:solidFill>
                  <a:srgbClr val="333333"/>
                </a:solidFill>
                <a:latin typeface="FreeSans"/>
              </a:rPr>
              <a:t> </a:t>
            </a:r>
            <a:r>
              <a:rPr lang="en-US" sz="2000" dirty="0" smtClean="0">
                <a:solidFill>
                  <a:srgbClr val="333333"/>
                </a:solidFill>
                <a:latin typeface="FreeSans"/>
              </a:rPr>
              <a:t>cloudiness </a:t>
            </a:r>
            <a:r>
              <a:rPr lang="en-US" sz="2000" dirty="0">
                <a:solidFill>
                  <a:srgbClr val="333333"/>
                </a:solidFill>
                <a:latin typeface="FreeSans"/>
              </a:rPr>
              <a:t>development, mainly in case of severe </a:t>
            </a:r>
            <a:r>
              <a:rPr lang="en-US" sz="2000" dirty="0" smtClean="0">
                <a:solidFill>
                  <a:srgbClr val="333333"/>
                </a:solidFill>
                <a:latin typeface="FreeSans"/>
              </a:rPr>
              <a:t>convection.</a:t>
            </a:r>
          </a:p>
          <a:p>
            <a:pPr marL="285750" indent="-285750">
              <a:buFont typeface="Arial" panose="020B0604020202020204" pitchFamily="34" charset="0"/>
              <a:buChar char="•"/>
            </a:pPr>
            <a:r>
              <a:rPr lang="en-US" sz="2000" dirty="0" smtClean="0">
                <a:solidFill>
                  <a:srgbClr val="333333"/>
                </a:solidFill>
                <a:latin typeface="FreeSans"/>
              </a:rPr>
              <a:t>Presentation describes the image library of currently </a:t>
            </a:r>
            <a:r>
              <a:rPr lang="en-US" sz="2000" dirty="0">
                <a:solidFill>
                  <a:srgbClr val="333333"/>
                </a:solidFill>
                <a:latin typeface="FreeSans"/>
              </a:rPr>
              <a:t>available dual satellite constellations </a:t>
            </a:r>
            <a:r>
              <a:rPr lang="en-US" sz="2000" dirty="0" smtClean="0">
                <a:solidFill>
                  <a:srgbClr val="333333"/>
                </a:solidFill>
                <a:latin typeface="FreeSans"/>
              </a:rPr>
              <a:t>of MSG satellites </a:t>
            </a:r>
            <a:r>
              <a:rPr lang="en-US" sz="2000" dirty="0">
                <a:solidFill>
                  <a:srgbClr val="333333"/>
                </a:solidFill>
                <a:latin typeface="FreeSans"/>
              </a:rPr>
              <a:t>and examples prepared using data received by our local EUMETCast </a:t>
            </a:r>
            <a:r>
              <a:rPr lang="en-US" sz="2000" dirty="0" smtClean="0">
                <a:solidFill>
                  <a:srgbClr val="333333"/>
                </a:solidFill>
                <a:latin typeface="FreeSans"/>
              </a:rPr>
              <a:t>station</a:t>
            </a:r>
            <a:endParaRPr lang="sk-SK" sz="2000" dirty="0"/>
          </a:p>
        </p:txBody>
      </p:sp>
    </p:spTree>
    <p:extLst>
      <p:ext uri="{BB962C8B-B14F-4D97-AF65-F5344CB8AC3E}">
        <p14:creationId xmlns:p14="http://schemas.microsoft.com/office/powerpoint/2010/main" val="327378123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1"/>
          <p:cNvSpPr txBox="1">
            <a:spLocks/>
          </p:cNvSpPr>
          <p:nvPr/>
        </p:nvSpPr>
        <p:spPr>
          <a:xfrm>
            <a:off x="838200" y="365125"/>
            <a:ext cx="10515600" cy="540131"/>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smtClean="0"/>
              <a:t>Final remarks</a:t>
            </a:r>
            <a:endParaRPr lang="sk-SK" b="1" dirty="0"/>
          </a:p>
        </p:txBody>
      </p:sp>
      <p:sp>
        <p:nvSpPr>
          <p:cNvPr id="5" name="BlokTextu 4"/>
          <p:cNvSpPr txBox="1"/>
          <p:nvPr/>
        </p:nvSpPr>
        <p:spPr>
          <a:xfrm>
            <a:off x="838200" y="1508760"/>
            <a:ext cx="11162351" cy="6124754"/>
          </a:xfrm>
          <a:prstGeom prst="rect">
            <a:avLst/>
          </a:prstGeom>
          <a:noFill/>
        </p:spPr>
        <p:txBody>
          <a:bodyPr wrap="none" rtlCol="0">
            <a:spAutoFit/>
          </a:bodyPr>
          <a:lstStyle/>
          <a:p>
            <a:r>
              <a:rPr lang="en-US" sz="2400" b="1" dirty="0" smtClean="0"/>
              <a:t>Technical problems are the biggest limitation in exploitation</a:t>
            </a:r>
          </a:p>
          <a:p>
            <a:r>
              <a:rPr lang="en-US" sz="2400" b="1" dirty="0" smtClean="0"/>
              <a:t>of dual satellite observations.</a:t>
            </a:r>
          </a:p>
          <a:p>
            <a:endParaRPr lang="en-US" sz="2400" b="1" dirty="0" smtClean="0"/>
          </a:p>
          <a:p>
            <a:r>
              <a:rPr lang="en-US" sz="2400" b="1" dirty="0">
                <a:solidFill>
                  <a:srgbClr val="0000FF"/>
                </a:solidFill>
              </a:rPr>
              <a:t>The main </a:t>
            </a:r>
            <a:r>
              <a:rPr lang="en-US" sz="2400" b="1" dirty="0" smtClean="0">
                <a:solidFill>
                  <a:srgbClr val="0000FF"/>
                </a:solidFill>
              </a:rPr>
              <a:t>goal:</a:t>
            </a:r>
          </a:p>
          <a:p>
            <a:endParaRPr lang="en-US" sz="2400" b="1" dirty="0"/>
          </a:p>
          <a:p>
            <a:r>
              <a:rPr lang="en-US" sz="2400" b="1" dirty="0" smtClean="0"/>
              <a:t>To </a:t>
            </a:r>
            <a:r>
              <a:rPr lang="en-US" sz="2400" b="1" dirty="0"/>
              <a:t>watch full-color RGB images in high resolution in smooth animation </a:t>
            </a:r>
            <a:endParaRPr lang="en-US" sz="2400" b="1" dirty="0" smtClean="0"/>
          </a:p>
          <a:p>
            <a:r>
              <a:rPr lang="en-US" sz="2400" b="1" dirty="0" smtClean="0"/>
              <a:t>without </a:t>
            </a:r>
            <a:r>
              <a:rPr lang="en-US" sz="2400" b="1" dirty="0"/>
              <a:t>loss of color, </a:t>
            </a:r>
            <a:r>
              <a:rPr lang="en-US" sz="2400" b="1" dirty="0" smtClean="0"/>
              <a:t>without </a:t>
            </a:r>
            <a:r>
              <a:rPr lang="en-US" sz="2400" b="1" dirty="0"/>
              <a:t>the need for restrictive aids </a:t>
            </a:r>
            <a:endParaRPr lang="en-US" sz="2400" b="1" dirty="0" smtClean="0"/>
          </a:p>
          <a:p>
            <a:r>
              <a:rPr lang="en-US" sz="2400" b="1" dirty="0" smtClean="0"/>
              <a:t>such </a:t>
            </a:r>
            <a:r>
              <a:rPr lang="en-US" sz="2400" b="1" dirty="0"/>
              <a:t>as heavy and uncomfortable glasses</a:t>
            </a:r>
            <a:r>
              <a:rPr lang="en-US" sz="2400" b="1" dirty="0" smtClean="0"/>
              <a:t>.</a:t>
            </a:r>
          </a:p>
          <a:p>
            <a:endParaRPr lang="en-US" sz="2400" b="1" dirty="0"/>
          </a:p>
          <a:p>
            <a:r>
              <a:rPr lang="en-US" sz="2400" b="1" dirty="0" smtClean="0">
                <a:solidFill>
                  <a:srgbClr val="FF0000"/>
                </a:solidFill>
              </a:rPr>
              <a:t>Lot </a:t>
            </a:r>
            <a:r>
              <a:rPr lang="en-US" sz="2400" b="1" dirty="0">
                <a:solidFill>
                  <a:srgbClr val="FF0000"/>
                </a:solidFill>
              </a:rPr>
              <a:t>of colleagues in their presentations provided </a:t>
            </a:r>
            <a:r>
              <a:rPr lang="en-US" sz="2400" b="1" dirty="0" smtClean="0">
                <a:solidFill>
                  <a:srgbClr val="FF0000"/>
                </a:solidFill>
              </a:rPr>
              <a:t>excellent </a:t>
            </a:r>
            <a:r>
              <a:rPr lang="en-US" sz="2400" b="1" dirty="0">
                <a:solidFill>
                  <a:srgbClr val="FF0000"/>
                </a:solidFill>
              </a:rPr>
              <a:t>methods of preparation </a:t>
            </a:r>
            <a:endParaRPr lang="en-US" sz="2400" b="1" dirty="0" smtClean="0">
              <a:solidFill>
                <a:srgbClr val="FF0000"/>
              </a:solidFill>
            </a:endParaRPr>
          </a:p>
          <a:p>
            <a:r>
              <a:rPr lang="en-US" sz="2400" b="1" dirty="0" smtClean="0">
                <a:solidFill>
                  <a:srgbClr val="FF0000"/>
                </a:solidFill>
              </a:rPr>
              <a:t>the </a:t>
            </a:r>
            <a:r>
              <a:rPr lang="en-US" sz="2400" b="1" dirty="0">
                <a:solidFill>
                  <a:srgbClr val="FF0000"/>
                </a:solidFill>
              </a:rPr>
              <a:t>perfect RGB products with </a:t>
            </a:r>
            <a:r>
              <a:rPr lang="en-US" sz="2400" b="1" dirty="0" smtClean="0">
                <a:solidFill>
                  <a:srgbClr val="FF0000"/>
                </a:solidFill>
              </a:rPr>
              <a:t>brilliant colors, </a:t>
            </a:r>
            <a:r>
              <a:rPr lang="en-US" sz="2400" b="1" dirty="0">
                <a:solidFill>
                  <a:srgbClr val="FF0000"/>
                </a:solidFill>
              </a:rPr>
              <a:t>but:</a:t>
            </a:r>
          </a:p>
          <a:p>
            <a:r>
              <a:rPr lang="en-US" sz="2400" b="1" dirty="0">
                <a:solidFill>
                  <a:srgbClr val="FF0000"/>
                </a:solidFill>
              </a:rPr>
              <a:t>Still a persistent problem: </a:t>
            </a:r>
            <a:endParaRPr lang="en-US" sz="2400" b="1" dirty="0" smtClean="0">
              <a:solidFill>
                <a:srgbClr val="FF0000"/>
              </a:solidFill>
            </a:endParaRPr>
          </a:p>
          <a:p>
            <a:r>
              <a:rPr lang="en-US" sz="2400" b="1" dirty="0" smtClean="0">
                <a:solidFill>
                  <a:srgbClr val="FF0000"/>
                </a:solidFill>
              </a:rPr>
              <a:t>Can </a:t>
            </a:r>
            <a:r>
              <a:rPr lang="en-US" sz="2400" b="1" dirty="0">
                <a:solidFill>
                  <a:srgbClr val="FF0000"/>
                </a:solidFill>
              </a:rPr>
              <a:t>be solvable </a:t>
            </a:r>
            <a:r>
              <a:rPr lang="sk-SK" sz="2400" b="1" dirty="0">
                <a:solidFill>
                  <a:srgbClr val="FF0000"/>
                </a:solidFill>
              </a:rPr>
              <a:t>3</a:t>
            </a:r>
            <a:r>
              <a:rPr lang="sk-SK" sz="2400" b="1" dirty="0" smtClean="0">
                <a:solidFill>
                  <a:srgbClr val="FF0000"/>
                </a:solidFill>
              </a:rPr>
              <a:t>D</a:t>
            </a:r>
            <a:r>
              <a:rPr lang="en-US" sz="2400" b="1" dirty="0" smtClean="0">
                <a:solidFill>
                  <a:srgbClr val="FF0000"/>
                </a:solidFill>
              </a:rPr>
              <a:t> </a:t>
            </a:r>
            <a:r>
              <a:rPr lang="en-US" sz="2400" b="1" dirty="0">
                <a:solidFill>
                  <a:srgbClr val="FF0000"/>
                </a:solidFill>
              </a:rPr>
              <a:t>displaying by virtual reality devices for </a:t>
            </a:r>
            <a:r>
              <a:rPr lang="en-US" sz="2400" b="1" dirty="0" smtClean="0">
                <a:solidFill>
                  <a:srgbClr val="FF0000"/>
                </a:solidFill>
              </a:rPr>
              <a:t>convenient </a:t>
            </a:r>
            <a:r>
              <a:rPr lang="en-US" sz="2400" b="1" dirty="0">
                <a:solidFill>
                  <a:srgbClr val="FF0000"/>
                </a:solidFill>
              </a:rPr>
              <a:t>user </a:t>
            </a:r>
            <a:r>
              <a:rPr lang="en-US" sz="2400" b="1" dirty="0" smtClean="0">
                <a:solidFill>
                  <a:srgbClr val="FF0000"/>
                </a:solidFill>
              </a:rPr>
              <a:t>utilization?</a:t>
            </a:r>
            <a:endParaRPr lang="en-US" sz="2400" b="1" dirty="0">
              <a:solidFill>
                <a:srgbClr val="FF0000"/>
              </a:solidFill>
            </a:endParaRPr>
          </a:p>
          <a:p>
            <a:endParaRPr lang="en-US" sz="2400" b="1" dirty="0" smtClean="0">
              <a:solidFill>
                <a:srgbClr val="FF0000"/>
              </a:solidFill>
            </a:endParaRPr>
          </a:p>
          <a:p>
            <a:endParaRPr lang="en-US" sz="2400" b="1" dirty="0">
              <a:solidFill>
                <a:srgbClr val="FF0000"/>
              </a:solidFill>
            </a:endParaRPr>
          </a:p>
          <a:p>
            <a:r>
              <a:rPr lang="en-US" sz="3200" b="1" dirty="0" smtClean="0">
                <a:solidFill>
                  <a:srgbClr val="0070C0"/>
                </a:solidFill>
              </a:rPr>
              <a:t>Thank you for attention!</a:t>
            </a:r>
            <a:endParaRPr lang="sk-SK" sz="3200" b="1" dirty="0">
              <a:solidFill>
                <a:srgbClr val="0070C0"/>
              </a:solidFill>
            </a:endParaRPr>
          </a:p>
        </p:txBody>
      </p:sp>
    </p:spTree>
    <p:extLst>
      <p:ext uri="{BB962C8B-B14F-4D97-AF65-F5344CB8AC3E}">
        <p14:creationId xmlns:p14="http://schemas.microsoft.com/office/powerpoint/2010/main" val="2482318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kt 4"/>
          <p:cNvGraphicFramePr>
            <a:graphicFrameLocks noChangeAspect="1"/>
          </p:cNvGraphicFramePr>
          <p:nvPr>
            <p:extLst>
              <p:ext uri="{D42A27DB-BD31-4B8C-83A1-F6EECF244321}">
                <p14:modId xmlns:p14="http://schemas.microsoft.com/office/powerpoint/2010/main" val="2892597819"/>
              </p:ext>
            </p:extLst>
          </p:nvPr>
        </p:nvGraphicFramePr>
        <p:xfrm>
          <a:off x="1398588" y="1816100"/>
          <a:ext cx="9394825" cy="3222625"/>
        </p:xfrm>
        <a:graphic>
          <a:graphicData uri="http://schemas.openxmlformats.org/presentationml/2006/ole">
            <mc:AlternateContent xmlns:mc="http://schemas.openxmlformats.org/markup-compatibility/2006">
              <mc:Choice xmlns:v="urn:schemas-microsoft-com:vml" Requires="v">
                <p:oleObj spid="_x0000_s1066" name="Hárok" r:id="rId3" imgW="9395354" imgH="3223189" progId="Excel.Sheet.12">
                  <p:embed/>
                </p:oleObj>
              </mc:Choice>
              <mc:Fallback>
                <p:oleObj name="Hárok" r:id="rId3" imgW="9395354" imgH="3223189" progId="Excel.Sheet.12">
                  <p:embed/>
                  <p:pic>
                    <p:nvPicPr>
                      <p:cNvPr id="0" name=""/>
                      <p:cNvPicPr/>
                      <p:nvPr/>
                    </p:nvPicPr>
                    <p:blipFill>
                      <a:blip r:embed="rId4"/>
                      <a:stretch>
                        <a:fillRect/>
                      </a:stretch>
                    </p:blipFill>
                    <p:spPr>
                      <a:xfrm>
                        <a:off x="1398588" y="1816100"/>
                        <a:ext cx="9394825" cy="3222625"/>
                      </a:xfrm>
                      <a:prstGeom prst="rect">
                        <a:avLst/>
                      </a:prstGeom>
                    </p:spPr>
                  </p:pic>
                </p:oleObj>
              </mc:Fallback>
            </mc:AlternateContent>
          </a:graphicData>
        </a:graphic>
      </p:graphicFrame>
      <p:sp>
        <p:nvSpPr>
          <p:cNvPr id="2" name="BlokTextu 1"/>
          <p:cNvSpPr txBox="1"/>
          <p:nvPr/>
        </p:nvSpPr>
        <p:spPr>
          <a:xfrm>
            <a:off x="1398588" y="5194738"/>
            <a:ext cx="5857886" cy="1200329"/>
          </a:xfrm>
          <a:prstGeom prst="rect">
            <a:avLst/>
          </a:prstGeom>
          <a:noFill/>
        </p:spPr>
        <p:txBody>
          <a:bodyPr wrap="none" rtlCol="0">
            <a:spAutoFit/>
          </a:bodyPr>
          <a:lstStyle/>
          <a:p>
            <a:r>
              <a:rPr lang="en-US" dirty="0" smtClean="0"/>
              <a:t>28800 frames for M3D and M3R binary files</a:t>
            </a:r>
          </a:p>
          <a:p>
            <a:r>
              <a:rPr lang="en-US" dirty="0" smtClean="0"/>
              <a:t>28800 frames for Airmass North hemisphere product</a:t>
            </a:r>
          </a:p>
          <a:p>
            <a:r>
              <a:rPr lang="en-US" dirty="0" smtClean="0"/>
              <a:t>14400 frames for HRV Europe (48 frames per day in average)</a:t>
            </a:r>
          </a:p>
          <a:p>
            <a:r>
              <a:rPr lang="en-US" dirty="0" smtClean="0"/>
              <a:t>6000 frames for HRV Central Africa region</a:t>
            </a:r>
            <a:endParaRPr lang="en-US" dirty="0"/>
          </a:p>
        </p:txBody>
      </p:sp>
      <p:sp>
        <p:nvSpPr>
          <p:cNvPr id="3" name="BlokTextu 2"/>
          <p:cNvSpPr txBox="1"/>
          <p:nvPr/>
        </p:nvSpPr>
        <p:spPr>
          <a:xfrm>
            <a:off x="1398588" y="1005840"/>
            <a:ext cx="8137549" cy="400110"/>
          </a:xfrm>
          <a:prstGeom prst="rect">
            <a:avLst/>
          </a:prstGeom>
          <a:noFill/>
        </p:spPr>
        <p:txBody>
          <a:bodyPr wrap="none" rtlCol="0">
            <a:spAutoFit/>
          </a:bodyPr>
          <a:lstStyle/>
          <a:p>
            <a:r>
              <a:rPr lang="en-US" sz="2000" b="1" dirty="0" smtClean="0"/>
              <a:t>Part 1: Products available for the period December 2017 – September 2018</a:t>
            </a:r>
            <a:endParaRPr lang="sk-SK" sz="2000" b="1" dirty="0"/>
          </a:p>
        </p:txBody>
      </p:sp>
    </p:spTree>
    <p:extLst>
      <p:ext uri="{BB962C8B-B14F-4D97-AF65-F5344CB8AC3E}">
        <p14:creationId xmlns:p14="http://schemas.microsoft.com/office/powerpoint/2010/main" val="371070992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kt 2"/>
          <p:cNvGraphicFramePr>
            <a:graphicFrameLocks noChangeAspect="1"/>
          </p:cNvGraphicFramePr>
          <p:nvPr>
            <p:extLst>
              <p:ext uri="{D42A27DB-BD31-4B8C-83A1-F6EECF244321}">
                <p14:modId xmlns:p14="http://schemas.microsoft.com/office/powerpoint/2010/main" val="2643997234"/>
              </p:ext>
            </p:extLst>
          </p:nvPr>
        </p:nvGraphicFramePr>
        <p:xfrm>
          <a:off x="1390650" y="1816100"/>
          <a:ext cx="9410700" cy="3222625"/>
        </p:xfrm>
        <a:graphic>
          <a:graphicData uri="http://schemas.openxmlformats.org/presentationml/2006/ole">
            <mc:AlternateContent xmlns:mc="http://schemas.openxmlformats.org/markup-compatibility/2006">
              <mc:Choice xmlns:v="urn:schemas-microsoft-com:vml" Requires="v">
                <p:oleObj spid="_x0000_s3114" name="Hárok" r:id="rId3" imgW="9410665" imgH="3223189" progId="Excel.Sheet.12">
                  <p:embed/>
                </p:oleObj>
              </mc:Choice>
              <mc:Fallback>
                <p:oleObj name="Hárok" r:id="rId3" imgW="9410665" imgH="3223189" progId="Excel.Sheet.12">
                  <p:embed/>
                  <p:pic>
                    <p:nvPicPr>
                      <p:cNvPr id="0" name=""/>
                      <p:cNvPicPr/>
                      <p:nvPr/>
                    </p:nvPicPr>
                    <p:blipFill>
                      <a:blip r:embed="rId4"/>
                      <a:stretch>
                        <a:fillRect/>
                      </a:stretch>
                    </p:blipFill>
                    <p:spPr>
                      <a:xfrm>
                        <a:off x="1390650" y="1816100"/>
                        <a:ext cx="9410700" cy="3222625"/>
                      </a:xfrm>
                      <a:prstGeom prst="rect">
                        <a:avLst/>
                      </a:prstGeom>
                    </p:spPr>
                  </p:pic>
                </p:oleObj>
              </mc:Fallback>
            </mc:AlternateContent>
          </a:graphicData>
        </a:graphic>
      </p:graphicFrame>
      <p:sp>
        <p:nvSpPr>
          <p:cNvPr id="4" name="BlokTextu 3"/>
          <p:cNvSpPr txBox="1"/>
          <p:nvPr/>
        </p:nvSpPr>
        <p:spPr>
          <a:xfrm>
            <a:off x="1398588" y="5194738"/>
            <a:ext cx="5857886" cy="1200329"/>
          </a:xfrm>
          <a:prstGeom prst="rect">
            <a:avLst/>
          </a:prstGeom>
          <a:noFill/>
        </p:spPr>
        <p:txBody>
          <a:bodyPr wrap="none" rtlCol="0">
            <a:spAutoFit/>
          </a:bodyPr>
          <a:lstStyle/>
          <a:p>
            <a:r>
              <a:rPr lang="en-US" dirty="0" smtClean="0"/>
              <a:t>25920 frames for M3D and M3R binary files</a:t>
            </a:r>
          </a:p>
          <a:p>
            <a:r>
              <a:rPr lang="en-US" dirty="0" smtClean="0"/>
              <a:t>25920 frames for Airmass North hemisphere product</a:t>
            </a:r>
          </a:p>
          <a:p>
            <a:r>
              <a:rPr lang="en-US" dirty="0" smtClean="0"/>
              <a:t>12960 frames for HRV Europe (48 frames per day in average)</a:t>
            </a:r>
          </a:p>
          <a:p>
            <a:r>
              <a:rPr lang="en-US" dirty="0" smtClean="0"/>
              <a:t>5400 frames for HRV Central Africa region</a:t>
            </a:r>
            <a:endParaRPr lang="en-US" dirty="0"/>
          </a:p>
        </p:txBody>
      </p:sp>
      <p:sp>
        <p:nvSpPr>
          <p:cNvPr id="5" name="BlokTextu 4"/>
          <p:cNvSpPr txBox="1"/>
          <p:nvPr/>
        </p:nvSpPr>
        <p:spPr>
          <a:xfrm>
            <a:off x="1398588" y="1005840"/>
            <a:ext cx="7223901" cy="400110"/>
          </a:xfrm>
          <a:prstGeom prst="rect">
            <a:avLst/>
          </a:prstGeom>
          <a:noFill/>
        </p:spPr>
        <p:txBody>
          <a:bodyPr wrap="none" rtlCol="0">
            <a:spAutoFit/>
          </a:bodyPr>
          <a:lstStyle/>
          <a:p>
            <a:r>
              <a:rPr lang="en-US" sz="2000" b="1" dirty="0" smtClean="0"/>
              <a:t>Part 2: Products available for the period October 2018 – June 2019</a:t>
            </a:r>
            <a:endParaRPr lang="sk-SK" sz="2000" b="1" dirty="0"/>
          </a:p>
        </p:txBody>
      </p:sp>
    </p:spTree>
    <p:extLst>
      <p:ext uri="{BB962C8B-B14F-4D97-AF65-F5344CB8AC3E}">
        <p14:creationId xmlns:p14="http://schemas.microsoft.com/office/powerpoint/2010/main" val="382754832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kt 2"/>
          <p:cNvGraphicFramePr>
            <a:graphicFrameLocks noChangeAspect="1"/>
          </p:cNvGraphicFramePr>
          <p:nvPr>
            <p:extLst>
              <p:ext uri="{D42A27DB-BD31-4B8C-83A1-F6EECF244321}">
                <p14:modId xmlns:p14="http://schemas.microsoft.com/office/powerpoint/2010/main" val="947124773"/>
              </p:ext>
            </p:extLst>
          </p:nvPr>
        </p:nvGraphicFramePr>
        <p:xfrm>
          <a:off x="1401763" y="1816100"/>
          <a:ext cx="9388475" cy="3222625"/>
        </p:xfrm>
        <a:graphic>
          <a:graphicData uri="http://schemas.openxmlformats.org/presentationml/2006/ole">
            <mc:AlternateContent xmlns:mc="http://schemas.openxmlformats.org/markup-compatibility/2006">
              <mc:Choice xmlns:v="urn:schemas-microsoft-com:vml" Requires="v">
                <p:oleObj spid="_x0000_s2090" name="Hárok" r:id="rId3" imgW="9387698" imgH="3223189" progId="Excel.Sheet.12">
                  <p:embed/>
                </p:oleObj>
              </mc:Choice>
              <mc:Fallback>
                <p:oleObj name="Hárok" r:id="rId3" imgW="9387698" imgH="3223189" progId="Excel.Sheet.12">
                  <p:embed/>
                  <p:pic>
                    <p:nvPicPr>
                      <p:cNvPr id="0" name=""/>
                      <p:cNvPicPr/>
                      <p:nvPr/>
                    </p:nvPicPr>
                    <p:blipFill>
                      <a:blip r:embed="rId4"/>
                      <a:stretch>
                        <a:fillRect/>
                      </a:stretch>
                    </p:blipFill>
                    <p:spPr>
                      <a:xfrm>
                        <a:off x="1401763" y="1816100"/>
                        <a:ext cx="9388475" cy="3222625"/>
                      </a:xfrm>
                      <a:prstGeom prst="rect">
                        <a:avLst/>
                      </a:prstGeom>
                    </p:spPr>
                  </p:pic>
                </p:oleObj>
              </mc:Fallback>
            </mc:AlternateContent>
          </a:graphicData>
        </a:graphic>
      </p:graphicFrame>
      <p:sp>
        <p:nvSpPr>
          <p:cNvPr id="4" name="BlokTextu 3"/>
          <p:cNvSpPr txBox="1"/>
          <p:nvPr/>
        </p:nvSpPr>
        <p:spPr>
          <a:xfrm>
            <a:off x="1398588" y="5194738"/>
            <a:ext cx="5740867" cy="1200329"/>
          </a:xfrm>
          <a:prstGeom prst="rect">
            <a:avLst/>
          </a:prstGeom>
          <a:noFill/>
        </p:spPr>
        <p:txBody>
          <a:bodyPr wrap="none" rtlCol="0">
            <a:spAutoFit/>
          </a:bodyPr>
          <a:lstStyle/>
          <a:p>
            <a:r>
              <a:rPr lang="en-US" dirty="0" smtClean="0"/>
              <a:t>17280 frames for M3D and M3R binary files</a:t>
            </a:r>
          </a:p>
          <a:p>
            <a:r>
              <a:rPr lang="en-US" dirty="0" smtClean="0"/>
              <a:t>17280 frames for Airmass North hemisphere product</a:t>
            </a:r>
          </a:p>
          <a:p>
            <a:r>
              <a:rPr lang="en-US" dirty="0" smtClean="0"/>
              <a:t>8640 frames for HRV Europe (48 frames per day in average)</a:t>
            </a:r>
          </a:p>
          <a:p>
            <a:r>
              <a:rPr lang="en-US" dirty="0" smtClean="0"/>
              <a:t>3600 frames for HRV Central Africa region</a:t>
            </a:r>
            <a:endParaRPr lang="en-US" dirty="0"/>
          </a:p>
        </p:txBody>
      </p:sp>
      <p:sp>
        <p:nvSpPr>
          <p:cNvPr id="5" name="BlokTextu 4"/>
          <p:cNvSpPr txBox="1"/>
          <p:nvPr/>
        </p:nvSpPr>
        <p:spPr>
          <a:xfrm>
            <a:off x="1398588" y="1005840"/>
            <a:ext cx="9284208" cy="400110"/>
          </a:xfrm>
          <a:prstGeom prst="rect">
            <a:avLst/>
          </a:prstGeom>
          <a:noFill/>
        </p:spPr>
        <p:txBody>
          <a:bodyPr wrap="none" rtlCol="0">
            <a:spAutoFit/>
          </a:bodyPr>
          <a:lstStyle/>
          <a:p>
            <a:r>
              <a:rPr lang="en-US" sz="2000" b="1" dirty="0" smtClean="0"/>
              <a:t>Part </a:t>
            </a:r>
            <a:r>
              <a:rPr lang="sk-SK" sz="2000" b="1" dirty="0" smtClean="0"/>
              <a:t>3</a:t>
            </a:r>
            <a:r>
              <a:rPr lang="en-US" sz="2000" b="1" dirty="0" smtClean="0"/>
              <a:t>: </a:t>
            </a:r>
            <a:r>
              <a:rPr lang="en-US" sz="2000" b="1" dirty="0" smtClean="0"/>
              <a:t>Products available for the period July 2019 – December 2020 and continuing …</a:t>
            </a:r>
            <a:endParaRPr lang="sk-SK" sz="2000" b="1" dirty="0"/>
          </a:p>
        </p:txBody>
      </p:sp>
    </p:spTree>
    <p:extLst>
      <p:ext uri="{BB962C8B-B14F-4D97-AF65-F5344CB8AC3E}">
        <p14:creationId xmlns:p14="http://schemas.microsoft.com/office/powerpoint/2010/main" val="95584941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ázok 5"/>
          <p:cNvPicPr>
            <a:picLocks noChangeAspect="1"/>
          </p:cNvPicPr>
          <p:nvPr/>
        </p:nvPicPr>
        <p:blipFill>
          <a:blip r:embed="rId2"/>
          <a:stretch>
            <a:fillRect/>
          </a:stretch>
        </p:blipFill>
        <p:spPr>
          <a:xfrm>
            <a:off x="3069568" y="2324471"/>
            <a:ext cx="2970040" cy="2231614"/>
          </a:xfrm>
          <a:prstGeom prst="rect">
            <a:avLst/>
          </a:prstGeom>
        </p:spPr>
      </p:pic>
      <p:pic>
        <p:nvPicPr>
          <p:cNvPr id="7" name="Obrázok 6"/>
          <p:cNvPicPr>
            <a:picLocks noChangeAspect="1"/>
          </p:cNvPicPr>
          <p:nvPr/>
        </p:nvPicPr>
        <p:blipFill>
          <a:blip r:embed="rId3"/>
          <a:stretch>
            <a:fillRect/>
          </a:stretch>
        </p:blipFill>
        <p:spPr>
          <a:xfrm>
            <a:off x="3069569" y="46072"/>
            <a:ext cx="2970039" cy="2231613"/>
          </a:xfrm>
          <a:prstGeom prst="rect">
            <a:avLst/>
          </a:prstGeom>
        </p:spPr>
      </p:pic>
      <p:pic>
        <p:nvPicPr>
          <p:cNvPr id="10" name="Obrázok 9"/>
          <p:cNvPicPr>
            <a:picLocks noChangeAspect="1"/>
          </p:cNvPicPr>
          <p:nvPr/>
        </p:nvPicPr>
        <p:blipFill>
          <a:blip r:embed="rId4"/>
          <a:stretch>
            <a:fillRect/>
          </a:stretch>
        </p:blipFill>
        <p:spPr>
          <a:xfrm>
            <a:off x="3069571" y="4600740"/>
            <a:ext cx="2970037" cy="2231612"/>
          </a:xfrm>
          <a:prstGeom prst="rect">
            <a:avLst/>
          </a:prstGeom>
        </p:spPr>
      </p:pic>
      <p:pic>
        <p:nvPicPr>
          <p:cNvPr id="11" name="Obrázok 10"/>
          <p:cNvPicPr>
            <a:picLocks noChangeAspect="1"/>
          </p:cNvPicPr>
          <p:nvPr/>
        </p:nvPicPr>
        <p:blipFill>
          <a:blip r:embed="rId5"/>
          <a:stretch>
            <a:fillRect/>
          </a:stretch>
        </p:blipFill>
        <p:spPr>
          <a:xfrm>
            <a:off x="43789" y="46070"/>
            <a:ext cx="2970040" cy="2231614"/>
          </a:xfrm>
          <a:prstGeom prst="rect">
            <a:avLst/>
          </a:prstGeom>
        </p:spPr>
      </p:pic>
      <p:pic>
        <p:nvPicPr>
          <p:cNvPr id="12" name="Obrázok 11"/>
          <p:cNvPicPr>
            <a:picLocks noChangeAspect="1"/>
          </p:cNvPicPr>
          <p:nvPr/>
        </p:nvPicPr>
        <p:blipFill>
          <a:blip r:embed="rId6"/>
          <a:stretch>
            <a:fillRect/>
          </a:stretch>
        </p:blipFill>
        <p:spPr>
          <a:xfrm>
            <a:off x="6091662" y="46071"/>
            <a:ext cx="2970040" cy="2231614"/>
          </a:xfrm>
          <a:prstGeom prst="rect">
            <a:avLst/>
          </a:prstGeom>
        </p:spPr>
      </p:pic>
      <p:pic>
        <p:nvPicPr>
          <p:cNvPr id="13" name="Obrázok 12"/>
          <p:cNvPicPr>
            <a:picLocks noChangeAspect="1"/>
          </p:cNvPicPr>
          <p:nvPr/>
        </p:nvPicPr>
        <p:blipFill>
          <a:blip r:embed="rId7"/>
          <a:stretch>
            <a:fillRect/>
          </a:stretch>
        </p:blipFill>
        <p:spPr>
          <a:xfrm>
            <a:off x="43789" y="2323404"/>
            <a:ext cx="2970040" cy="2231614"/>
          </a:xfrm>
          <a:prstGeom prst="rect">
            <a:avLst/>
          </a:prstGeom>
        </p:spPr>
      </p:pic>
      <p:pic>
        <p:nvPicPr>
          <p:cNvPr id="14" name="Obrázok 13"/>
          <p:cNvPicPr>
            <a:picLocks noChangeAspect="1"/>
          </p:cNvPicPr>
          <p:nvPr/>
        </p:nvPicPr>
        <p:blipFill>
          <a:blip r:embed="rId8"/>
          <a:stretch>
            <a:fillRect/>
          </a:stretch>
        </p:blipFill>
        <p:spPr>
          <a:xfrm>
            <a:off x="6091661" y="2323404"/>
            <a:ext cx="2970039" cy="2231614"/>
          </a:xfrm>
          <a:prstGeom prst="rect">
            <a:avLst/>
          </a:prstGeom>
        </p:spPr>
      </p:pic>
      <p:pic>
        <p:nvPicPr>
          <p:cNvPr id="15" name="Obrázok 14"/>
          <p:cNvPicPr>
            <a:picLocks noChangeAspect="1"/>
          </p:cNvPicPr>
          <p:nvPr/>
        </p:nvPicPr>
        <p:blipFill>
          <a:blip r:embed="rId9"/>
          <a:stretch>
            <a:fillRect/>
          </a:stretch>
        </p:blipFill>
        <p:spPr>
          <a:xfrm>
            <a:off x="43786" y="4600738"/>
            <a:ext cx="2970041" cy="2231614"/>
          </a:xfrm>
          <a:prstGeom prst="rect">
            <a:avLst/>
          </a:prstGeom>
        </p:spPr>
      </p:pic>
      <p:pic>
        <p:nvPicPr>
          <p:cNvPr id="16" name="Obrázok 15"/>
          <p:cNvPicPr>
            <a:picLocks noChangeAspect="1"/>
          </p:cNvPicPr>
          <p:nvPr/>
        </p:nvPicPr>
        <p:blipFill>
          <a:blip r:embed="rId10"/>
          <a:stretch>
            <a:fillRect/>
          </a:stretch>
        </p:blipFill>
        <p:spPr>
          <a:xfrm>
            <a:off x="6095352" y="4603512"/>
            <a:ext cx="2966348" cy="2228840"/>
          </a:xfrm>
          <a:prstGeom prst="rect">
            <a:avLst/>
          </a:prstGeom>
        </p:spPr>
      </p:pic>
      <p:pic>
        <p:nvPicPr>
          <p:cNvPr id="18" name="Obrázok 17"/>
          <p:cNvPicPr>
            <a:picLocks noChangeAspect="1"/>
          </p:cNvPicPr>
          <p:nvPr/>
        </p:nvPicPr>
        <p:blipFill>
          <a:blip r:embed="rId11"/>
          <a:stretch>
            <a:fillRect/>
          </a:stretch>
        </p:blipFill>
        <p:spPr>
          <a:xfrm>
            <a:off x="9113756" y="46070"/>
            <a:ext cx="2970040" cy="2231614"/>
          </a:xfrm>
          <a:prstGeom prst="rect">
            <a:avLst/>
          </a:prstGeom>
        </p:spPr>
      </p:pic>
      <p:pic>
        <p:nvPicPr>
          <p:cNvPr id="19" name="Obrázok 18"/>
          <p:cNvPicPr>
            <a:picLocks noChangeAspect="1"/>
          </p:cNvPicPr>
          <p:nvPr/>
        </p:nvPicPr>
        <p:blipFill>
          <a:blip r:embed="rId12"/>
          <a:stretch>
            <a:fillRect/>
          </a:stretch>
        </p:blipFill>
        <p:spPr>
          <a:xfrm>
            <a:off x="9113753" y="2323404"/>
            <a:ext cx="2970040" cy="2231614"/>
          </a:xfrm>
          <a:prstGeom prst="rect">
            <a:avLst/>
          </a:prstGeom>
        </p:spPr>
      </p:pic>
      <p:pic>
        <p:nvPicPr>
          <p:cNvPr id="20" name="Obrázok 19"/>
          <p:cNvPicPr>
            <a:picLocks noChangeAspect="1"/>
          </p:cNvPicPr>
          <p:nvPr/>
        </p:nvPicPr>
        <p:blipFill>
          <a:blip r:embed="rId13"/>
          <a:stretch>
            <a:fillRect/>
          </a:stretch>
        </p:blipFill>
        <p:spPr>
          <a:xfrm>
            <a:off x="9113753" y="4600738"/>
            <a:ext cx="2970040" cy="2231614"/>
          </a:xfrm>
          <a:prstGeom prst="rect">
            <a:avLst/>
          </a:prstGeom>
        </p:spPr>
      </p:pic>
      <p:sp>
        <p:nvSpPr>
          <p:cNvPr id="2" name="BlokTextu 1"/>
          <p:cNvSpPr txBox="1"/>
          <p:nvPr/>
        </p:nvSpPr>
        <p:spPr>
          <a:xfrm>
            <a:off x="850392" y="46070"/>
            <a:ext cx="1032655" cy="369332"/>
          </a:xfrm>
          <a:prstGeom prst="rect">
            <a:avLst/>
          </a:prstGeom>
          <a:solidFill>
            <a:schemeClr val="tx1">
              <a:alpha val="50000"/>
            </a:schemeClr>
          </a:solidFill>
        </p:spPr>
        <p:txBody>
          <a:bodyPr wrap="none" rtlCol="0">
            <a:spAutoFit/>
          </a:bodyPr>
          <a:lstStyle/>
          <a:p>
            <a:r>
              <a:rPr lang="en-US" dirty="0" smtClean="0">
                <a:solidFill>
                  <a:schemeClr val="bg1"/>
                </a:solidFill>
              </a:rPr>
              <a:t>Left view</a:t>
            </a:r>
            <a:endParaRPr lang="sk-SK" dirty="0">
              <a:solidFill>
                <a:schemeClr val="bg1"/>
              </a:solidFill>
            </a:endParaRPr>
          </a:p>
        </p:txBody>
      </p:sp>
      <p:sp>
        <p:nvSpPr>
          <p:cNvPr id="17" name="BlokTextu 16"/>
          <p:cNvSpPr txBox="1"/>
          <p:nvPr/>
        </p:nvSpPr>
        <p:spPr>
          <a:xfrm>
            <a:off x="7060352" y="46070"/>
            <a:ext cx="1157625" cy="369332"/>
          </a:xfrm>
          <a:prstGeom prst="rect">
            <a:avLst/>
          </a:prstGeom>
          <a:solidFill>
            <a:schemeClr val="tx1">
              <a:alpha val="50000"/>
            </a:schemeClr>
          </a:solidFill>
        </p:spPr>
        <p:txBody>
          <a:bodyPr wrap="none" rtlCol="0">
            <a:spAutoFit/>
          </a:bodyPr>
          <a:lstStyle/>
          <a:p>
            <a:r>
              <a:rPr lang="en-US" dirty="0" smtClean="0">
                <a:solidFill>
                  <a:schemeClr val="bg1"/>
                </a:solidFill>
              </a:rPr>
              <a:t>Right view</a:t>
            </a:r>
            <a:endParaRPr lang="sk-SK" dirty="0">
              <a:solidFill>
                <a:schemeClr val="bg1"/>
              </a:solidFill>
            </a:endParaRPr>
          </a:p>
        </p:txBody>
      </p:sp>
      <p:sp>
        <p:nvSpPr>
          <p:cNvPr id="21" name="BlokTextu 20"/>
          <p:cNvSpPr txBox="1"/>
          <p:nvPr/>
        </p:nvSpPr>
        <p:spPr>
          <a:xfrm>
            <a:off x="9853846" y="46070"/>
            <a:ext cx="1637436" cy="369332"/>
          </a:xfrm>
          <a:prstGeom prst="rect">
            <a:avLst/>
          </a:prstGeom>
          <a:solidFill>
            <a:schemeClr val="tx1">
              <a:alpha val="50000"/>
            </a:schemeClr>
          </a:solidFill>
        </p:spPr>
        <p:txBody>
          <a:bodyPr wrap="none" rtlCol="0">
            <a:spAutoFit/>
          </a:bodyPr>
          <a:lstStyle/>
          <a:p>
            <a:r>
              <a:rPr lang="en-US" dirty="0" smtClean="0">
                <a:solidFill>
                  <a:schemeClr val="bg1"/>
                </a:solidFill>
              </a:rPr>
              <a:t>Combined view</a:t>
            </a:r>
            <a:endParaRPr lang="sk-SK" dirty="0">
              <a:solidFill>
                <a:schemeClr val="bg1"/>
              </a:solidFill>
            </a:endParaRPr>
          </a:p>
        </p:txBody>
      </p:sp>
      <p:sp>
        <p:nvSpPr>
          <p:cNvPr id="22" name="BlokTextu 21"/>
          <p:cNvSpPr txBox="1"/>
          <p:nvPr/>
        </p:nvSpPr>
        <p:spPr>
          <a:xfrm>
            <a:off x="4038260" y="46070"/>
            <a:ext cx="1095172" cy="369332"/>
          </a:xfrm>
          <a:prstGeom prst="rect">
            <a:avLst/>
          </a:prstGeom>
          <a:solidFill>
            <a:schemeClr val="tx1">
              <a:alpha val="50000"/>
            </a:schemeClr>
          </a:solidFill>
        </p:spPr>
        <p:txBody>
          <a:bodyPr wrap="none" rtlCol="0">
            <a:spAutoFit/>
          </a:bodyPr>
          <a:lstStyle/>
          <a:p>
            <a:r>
              <a:rPr lang="en-US" dirty="0" smtClean="0">
                <a:solidFill>
                  <a:schemeClr val="bg1"/>
                </a:solidFill>
              </a:rPr>
              <a:t>Base map</a:t>
            </a:r>
            <a:endParaRPr lang="sk-SK" dirty="0">
              <a:solidFill>
                <a:schemeClr val="bg1"/>
              </a:solidFill>
            </a:endParaRPr>
          </a:p>
        </p:txBody>
      </p:sp>
      <p:sp>
        <p:nvSpPr>
          <p:cNvPr id="23" name="BlokTextu 22"/>
          <p:cNvSpPr txBox="1"/>
          <p:nvPr/>
        </p:nvSpPr>
        <p:spPr>
          <a:xfrm>
            <a:off x="51222" y="1908352"/>
            <a:ext cx="1996829" cy="369332"/>
          </a:xfrm>
          <a:prstGeom prst="rect">
            <a:avLst/>
          </a:prstGeom>
          <a:solidFill>
            <a:schemeClr val="tx1">
              <a:alpha val="50000"/>
            </a:schemeClr>
          </a:solidFill>
        </p:spPr>
        <p:txBody>
          <a:bodyPr wrap="none" rtlCol="0">
            <a:spAutoFit/>
          </a:bodyPr>
          <a:lstStyle/>
          <a:p>
            <a:r>
              <a:rPr lang="en-US" dirty="0" smtClean="0">
                <a:solidFill>
                  <a:schemeClr val="bg1"/>
                </a:solidFill>
              </a:rPr>
              <a:t>HRV upper window</a:t>
            </a:r>
            <a:endParaRPr lang="sk-SK" dirty="0">
              <a:solidFill>
                <a:schemeClr val="bg1"/>
              </a:solidFill>
            </a:endParaRPr>
          </a:p>
        </p:txBody>
      </p:sp>
      <p:sp>
        <p:nvSpPr>
          <p:cNvPr id="24" name="BlokTextu 23"/>
          <p:cNvSpPr txBox="1"/>
          <p:nvPr/>
        </p:nvSpPr>
        <p:spPr>
          <a:xfrm>
            <a:off x="71268" y="6395008"/>
            <a:ext cx="1968231" cy="369332"/>
          </a:xfrm>
          <a:prstGeom prst="rect">
            <a:avLst/>
          </a:prstGeom>
          <a:solidFill>
            <a:schemeClr val="tx1">
              <a:alpha val="50000"/>
            </a:schemeClr>
          </a:solidFill>
        </p:spPr>
        <p:txBody>
          <a:bodyPr wrap="none" rtlCol="0">
            <a:spAutoFit/>
          </a:bodyPr>
          <a:lstStyle/>
          <a:p>
            <a:r>
              <a:rPr lang="en-US" dirty="0" smtClean="0">
                <a:solidFill>
                  <a:schemeClr val="bg1"/>
                </a:solidFill>
              </a:rPr>
              <a:t>HRV lower window</a:t>
            </a:r>
            <a:endParaRPr lang="sk-SK" dirty="0">
              <a:solidFill>
                <a:schemeClr val="bg1"/>
              </a:solidFill>
            </a:endParaRPr>
          </a:p>
        </p:txBody>
      </p:sp>
      <p:sp>
        <p:nvSpPr>
          <p:cNvPr id="25" name="BlokTextu 24"/>
          <p:cNvSpPr txBox="1"/>
          <p:nvPr/>
        </p:nvSpPr>
        <p:spPr>
          <a:xfrm>
            <a:off x="82170" y="4163394"/>
            <a:ext cx="1851276" cy="369332"/>
          </a:xfrm>
          <a:prstGeom prst="rect">
            <a:avLst/>
          </a:prstGeom>
          <a:solidFill>
            <a:schemeClr val="tx1">
              <a:alpha val="50000"/>
            </a:schemeClr>
          </a:solidFill>
        </p:spPr>
        <p:txBody>
          <a:bodyPr wrap="none" rtlCol="0">
            <a:spAutoFit/>
          </a:bodyPr>
          <a:lstStyle/>
          <a:p>
            <a:r>
              <a:rPr lang="en-US" dirty="0" smtClean="0">
                <a:solidFill>
                  <a:schemeClr val="bg1"/>
                </a:solidFill>
              </a:rPr>
              <a:t>IR Channels/RGBs</a:t>
            </a:r>
            <a:endParaRPr lang="sk-SK" dirty="0">
              <a:solidFill>
                <a:schemeClr val="bg1"/>
              </a:solidFill>
            </a:endParaRPr>
          </a:p>
        </p:txBody>
      </p:sp>
    </p:spTree>
    <p:extLst>
      <p:ext uri="{BB962C8B-B14F-4D97-AF65-F5344CB8AC3E}">
        <p14:creationId xmlns:p14="http://schemas.microsoft.com/office/powerpoint/2010/main" val="21015370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ázok 5"/>
          <p:cNvPicPr>
            <a:picLocks noChangeAspect="1"/>
          </p:cNvPicPr>
          <p:nvPr/>
        </p:nvPicPr>
        <p:blipFill>
          <a:blip r:embed="rId2"/>
          <a:stretch>
            <a:fillRect/>
          </a:stretch>
        </p:blipFill>
        <p:spPr>
          <a:xfrm>
            <a:off x="6087088" y="2324471"/>
            <a:ext cx="2970040" cy="2231614"/>
          </a:xfrm>
          <a:prstGeom prst="rect">
            <a:avLst/>
          </a:prstGeom>
        </p:spPr>
      </p:pic>
      <p:pic>
        <p:nvPicPr>
          <p:cNvPr id="7" name="Obrázok 6"/>
          <p:cNvPicPr>
            <a:picLocks noChangeAspect="1"/>
          </p:cNvPicPr>
          <p:nvPr/>
        </p:nvPicPr>
        <p:blipFill>
          <a:blip r:embed="rId3"/>
          <a:stretch>
            <a:fillRect/>
          </a:stretch>
        </p:blipFill>
        <p:spPr>
          <a:xfrm>
            <a:off x="6087089" y="46072"/>
            <a:ext cx="2970039" cy="2231613"/>
          </a:xfrm>
          <a:prstGeom prst="rect">
            <a:avLst/>
          </a:prstGeom>
        </p:spPr>
      </p:pic>
      <p:pic>
        <p:nvPicPr>
          <p:cNvPr id="10" name="Obrázok 9"/>
          <p:cNvPicPr>
            <a:picLocks noChangeAspect="1"/>
          </p:cNvPicPr>
          <p:nvPr/>
        </p:nvPicPr>
        <p:blipFill>
          <a:blip r:embed="rId4"/>
          <a:stretch>
            <a:fillRect/>
          </a:stretch>
        </p:blipFill>
        <p:spPr>
          <a:xfrm>
            <a:off x="6087091" y="4600740"/>
            <a:ext cx="2970037" cy="2231612"/>
          </a:xfrm>
          <a:prstGeom prst="rect">
            <a:avLst/>
          </a:prstGeom>
        </p:spPr>
      </p:pic>
      <p:pic>
        <p:nvPicPr>
          <p:cNvPr id="18" name="Obrázok 17"/>
          <p:cNvPicPr>
            <a:picLocks noChangeAspect="1"/>
          </p:cNvPicPr>
          <p:nvPr/>
        </p:nvPicPr>
        <p:blipFill>
          <a:blip r:embed="rId5"/>
          <a:stretch>
            <a:fillRect/>
          </a:stretch>
        </p:blipFill>
        <p:spPr>
          <a:xfrm>
            <a:off x="9113756" y="46070"/>
            <a:ext cx="2970040" cy="2231614"/>
          </a:xfrm>
          <a:prstGeom prst="rect">
            <a:avLst/>
          </a:prstGeom>
        </p:spPr>
      </p:pic>
      <p:pic>
        <p:nvPicPr>
          <p:cNvPr id="19" name="Obrázok 18"/>
          <p:cNvPicPr>
            <a:picLocks noChangeAspect="1"/>
          </p:cNvPicPr>
          <p:nvPr/>
        </p:nvPicPr>
        <p:blipFill>
          <a:blip r:embed="rId6"/>
          <a:stretch>
            <a:fillRect/>
          </a:stretch>
        </p:blipFill>
        <p:spPr>
          <a:xfrm>
            <a:off x="9113753" y="2323404"/>
            <a:ext cx="2970040" cy="2231614"/>
          </a:xfrm>
          <a:prstGeom prst="rect">
            <a:avLst/>
          </a:prstGeom>
        </p:spPr>
      </p:pic>
      <p:pic>
        <p:nvPicPr>
          <p:cNvPr id="20" name="Obrázok 19"/>
          <p:cNvPicPr>
            <a:picLocks noChangeAspect="1"/>
          </p:cNvPicPr>
          <p:nvPr/>
        </p:nvPicPr>
        <p:blipFill>
          <a:blip r:embed="rId7"/>
          <a:stretch>
            <a:fillRect/>
          </a:stretch>
        </p:blipFill>
        <p:spPr>
          <a:xfrm>
            <a:off x="9113753" y="4600738"/>
            <a:ext cx="2970040" cy="2231614"/>
          </a:xfrm>
          <a:prstGeom prst="rect">
            <a:avLst/>
          </a:prstGeom>
        </p:spPr>
      </p:pic>
      <p:sp>
        <p:nvSpPr>
          <p:cNvPr id="2" name="BlokTextu 1"/>
          <p:cNvSpPr txBox="1"/>
          <p:nvPr/>
        </p:nvSpPr>
        <p:spPr>
          <a:xfrm>
            <a:off x="192024" y="977211"/>
            <a:ext cx="3455433" cy="923330"/>
          </a:xfrm>
          <a:prstGeom prst="rect">
            <a:avLst/>
          </a:prstGeom>
          <a:noFill/>
        </p:spPr>
        <p:txBody>
          <a:bodyPr wrap="none" rtlCol="0">
            <a:spAutoFit/>
          </a:bodyPr>
          <a:lstStyle/>
          <a:p>
            <a:r>
              <a:rPr lang="en-US" dirty="0" smtClean="0"/>
              <a:t>Albers projection 4000x3000 pixels</a:t>
            </a:r>
          </a:p>
          <a:p>
            <a:r>
              <a:rPr lang="en-US" dirty="0" smtClean="0"/>
              <a:t>Map central </a:t>
            </a:r>
            <a:r>
              <a:rPr lang="en-US" dirty="0" err="1" smtClean="0"/>
              <a:t>lon</a:t>
            </a:r>
            <a:r>
              <a:rPr lang="en-US" dirty="0" smtClean="0"/>
              <a:t>=15˚ </a:t>
            </a:r>
            <a:r>
              <a:rPr lang="en-US" dirty="0" err="1" smtClean="0"/>
              <a:t>lat</a:t>
            </a:r>
            <a:r>
              <a:rPr lang="en-US" dirty="0" smtClean="0"/>
              <a:t>=48˚</a:t>
            </a:r>
          </a:p>
          <a:p>
            <a:r>
              <a:rPr lang="en-US" dirty="0" smtClean="0"/>
              <a:t>Resolution 1.305 km</a:t>
            </a:r>
            <a:endParaRPr lang="sk-SK" dirty="0"/>
          </a:p>
        </p:txBody>
      </p:sp>
      <p:sp>
        <p:nvSpPr>
          <p:cNvPr id="17" name="BlokTextu 16"/>
          <p:cNvSpPr txBox="1"/>
          <p:nvPr/>
        </p:nvSpPr>
        <p:spPr>
          <a:xfrm>
            <a:off x="192024" y="3254545"/>
            <a:ext cx="3455433" cy="923330"/>
          </a:xfrm>
          <a:prstGeom prst="rect">
            <a:avLst/>
          </a:prstGeom>
          <a:noFill/>
        </p:spPr>
        <p:txBody>
          <a:bodyPr wrap="none" rtlCol="0">
            <a:spAutoFit/>
          </a:bodyPr>
          <a:lstStyle/>
          <a:p>
            <a:r>
              <a:rPr lang="en-US" dirty="0" smtClean="0"/>
              <a:t>Albers projection 4000x3000 pixels</a:t>
            </a:r>
          </a:p>
          <a:p>
            <a:r>
              <a:rPr lang="en-US" dirty="0" smtClean="0"/>
              <a:t>Map central </a:t>
            </a:r>
            <a:r>
              <a:rPr lang="en-US" dirty="0" err="1" smtClean="0"/>
              <a:t>lon</a:t>
            </a:r>
            <a:r>
              <a:rPr lang="en-US" dirty="0" smtClean="0"/>
              <a:t>=0˚ </a:t>
            </a:r>
            <a:r>
              <a:rPr lang="en-US" dirty="0" err="1" smtClean="0"/>
              <a:t>lat</a:t>
            </a:r>
            <a:r>
              <a:rPr lang="en-US" dirty="0" smtClean="0"/>
              <a:t>=48˚</a:t>
            </a:r>
            <a:endParaRPr lang="en-US" dirty="0"/>
          </a:p>
          <a:p>
            <a:r>
              <a:rPr lang="en-US" dirty="0" smtClean="0"/>
              <a:t>Resolution 3.500 km</a:t>
            </a:r>
            <a:endParaRPr lang="sk-SK" dirty="0"/>
          </a:p>
        </p:txBody>
      </p:sp>
      <p:sp>
        <p:nvSpPr>
          <p:cNvPr id="21" name="BlokTextu 20"/>
          <p:cNvSpPr txBox="1"/>
          <p:nvPr/>
        </p:nvSpPr>
        <p:spPr>
          <a:xfrm>
            <a:off x="192024" y="5249775"/>
            <a:ext cx="4724948" cy="1200329"/>
          </a:xfrm>
          <a:prstGeom prst="rect">
            <a:avLst/>
          </a:prstGeom>
          <a:noFill/>
        </p:spPr>
        <p:txBody>
          <a:bodyPr wrap="none" rtlCol="0">
            <a:spAutoFit/>
          </a:bodyPr>
          <a:lstStyle/>
          <a:p>
            <a:r>
              <a:rPr lang="en-US" dirty="0" smtClean="0"/>
              <a:t>Regular longitude-latitude grid 4000x3000 pixels</a:t>
            </a:r>
          </a:p>
          <a:p>
            <a:r>
              <a:rPr lang="en-US" dirty="0" smtClean="0"/>
              <a:t>Map central </a:t>
            </a:r>
            <a:r>
              <a:rPr lang="en-US" dirty="0" err="1" smtClean="0"/>
              <a:t>lat</a:t>
            </a:r>
            <a:r>
              <a:rPr lang="en-US" dirty="0" smtClean="0"/>
              <a:t>=0˚ </a:t>
            </a:r>
            <a:r>
              <a:rPr lang="en-US" dirty="0" err="1" smtClean="0"/>
              <a:t>lon</a:t>
            </a:r>
            <a:r>
              <a:rPr lang="en-US" dirty="0" smtClean="0"/>
              <a:t>=20˚</a:t>
            </a:r>
            <a:endParaRPr lang="en-US" dirty="0"/>
          </a:p>
          <a:p>
            <a:r>
              <a:rPr lang="en-US" dirty="0" smtClean="0"/>
              <a:t>Region 40˚x30˚</a:t>
            </a:r>
          </a:p>
          <a:p>
            <a:r>
              <a:rPr lang="en-US" dirty="0" smtClean="0"/>
              <a:t>Resolution 1.113 km</a:t>
            </a:r>
            <a:endParaRPr lang="sk-SK" dirty="0"/>
          </a:p>
        </p:txBody>
      </p:sp>
      <p:sp>
        <p:nvSpPr>
          <p:cNvPr id="3" name="BlokTextu 2"/>
          <p:cNvSpPr txBox="1"/>
          <p:nvPr/>
        </p:nvSpPr>
        <p:spPr>
          <a:xfrm>
            <a:off x="272374" y="184826"/>
            <a:ext cx="5031442" cy="523220"/>
          </a:xfrm>
          <a:prstGeom prst="rect">
            <a:avLst/>
          </a:prstGeom>
          <a:noFill/>
        </p:spPr>
        <p:txBody>
          <a:bodyPr wrap="none" rtlCol="0">
            <a:spAutoFit/>
          </a:bodyPr>
          <a:lstStyle/>
          <a:p>
            <a:r>
              <a:rPr lang="en-US" sz="2800" b="1" dirty="0" smtClean="0"/>
              <a:t>Details of base maps definitions:</a:t>
            </a:r>
            <a:endParaRPr lang="sk-SK" sz="2800" b="1" dirty="0"/>
          </a:p>
        </p:txBody>
      </p:sp>
      <p:sp>
        <p:nvSpPr>
          <p:cNvPr id="4" name="Šípka doprava 3"/>
          <p:cNvSpPr/>
          <p:nvPr/>
        </p:nvSpPr>
        <p:spPr>
          <a:xfrm>
            <a:off x="4620638" y="1400783"/>
            <a:ext cx="1342417" cy="34046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13" name="Šípka doprava 12"/>
          <p:cNvSpPr/>
          <p:nvPr/>
        </p:nvSpPr>
        <p:spPr>
          <a:xfrm>
            <a:off x="4620637" y="3389117"/>
            <a:ext cx="1342417" cy="34046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14" name="Šípka doprava 13"/>
          <p:cNvSpPr/>
          <p:nvPr/>
        </p:nvSpPr>
        <p:spPr>
          <a:xfrm>
            <a:off x="4620636" y="5791575"/>
            <a:ext cx="1342417" cy="34046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Tree>
    <p:extLst>
      <p:ext uri="{BB962C8B-B14F-4D97-AF65-F5344CB8AC3E}">
        <p14:creationId xmlns:p14="http://schemas.microsoft.com/office/powerpoint/2010/main" val="337233233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BlokTextu 91"/>
          <p:cNvSpPr txBox="1"/>
          <p:nvPr/>
        </p:nvSpPr>
        <p:spPr>
          <a:xfrm>
            <a:off x="435992" y="4930683"/>
            <a:ext cx="11296179" cy="707886"/>
          </a:xfrm>
          <a:prstGeom prst="rect">
            <a:avLst/>
          </a:prstGeom>
          <a:solidFill>
            <a:schemeClr val="bg1">
              <a:lumMod val="85000"/>
            </a:schemeClr>
          </a:solidFill>
        </p:spPr>
        <p:txBody>
          <a:bodyPr wrap="square" rtlCol="0">
            <a:spAutoFit/>
          </a:bodyPr>
          <a:lstStyle/>
          <a:p>
            <a:pPr algn="ctr"/>
            <a:endParaRPr lang="en-US" sz="2000" dirty="0" smtClean="0"/>
          </a:p>
          <a:p>
            <a:pPr algn="ctr"/>
            <a:r>
              <a:rPr lang="en-US" sz="2000" dirty="0" smtClean="0"/>
              <a:t>Number of timeslots available for creation the anaglyphs</a:t>
            </a:r>
            <a:endParaRPr lang="sk-SK" sz="2000" dirty="0"/>
          </a:p>
        </p:txBody>
      </p:sp>
      <p:pic>
        <p:nvPicPr>
          <p:cNvPr id="4" name="Obrázok 3"/>
          <p:cNvPicPr>
            <a:picLocks noChangeAspect="1"/>
          </p:cNvPicPr>
          <p:nvPr/>
        </p:nvPicPr>
        <p:blipFill>
          <a:blip r:embed="rId2"/>
          <a:stretch>
            <a:fillRect/>
          </a:stretch>
        </p:blipFill>
        <p:spPr>
          <a:xfrm>
            <a:off x="428299" y="3007115"/>
            <a:ext cx="11303872" cy="1883979"/>
          </a:xfrm>
          <a:prstGeom prst="rect">
            <a:avLst/>
          </a:prstGeom>
        </p:spPr>
      </p:pic>
      <p:sp>
        <p:nvSpPr>
          <p:cNvPr id="5" name="BlokTextu 4"/>
          <p:cNvSpPr txBox="1"/>
          <p:nvPr/>
        </p:nvSpPr>
        <p:spPr>
          <a:xfrm>
            <a:off x="428299" y="5879217"/>
            <a:ext cx="10936648" cy="830997"/>
          </a:xfrm>
          <a:prstGeom prst="rect">
            <a:avLst/>
          </a:prstGeom>
          <a:noFill/>
        </p:spPr>
        <p:txBody>
          <a:bodyPr wrap="none" rtlCol="0">
            <a:spAutoFit/>
          </a:bodyPr>
          <a:lstStyle/>
          <a:p>
            <a:r>
              <a:rPr lang="en-US" sz="2400" dirty="0" smtClean="0"/>
              <a:t>For MSG HRV lower window (African region) totally 20 15-minutes timeframes,</a:t>
            </a:r>
          </a:p>
          <a:p>
            <a:r>
              <a:rPr lang="en-US" sz="2400" dirty="0" smtClean="0"/>
              <a:t>but regions covered only by 4, 8 or maximum 12 frames (3 hour of cloud development)</a:t>
            </a:r>
          </a:p>
        </p:txBody>
      </p:sp>
      <p:pic>
        <p:nvPicPr>
          <p:cNvPr id="2" name="Obrázo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992" y="1586992"/>
            <a:ext cx="576000" cy="432000"/>
          </a:xfrm>
          <a:prstGeom prst="rect">
            <a:avLst/>
          </a:prstGeom>
        </p:spPr>
      </p:pic>
      <p:pic>
        <p:nvPicPr>
          <p:cNvPr id="3" name="Obrázok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5324" y="1586992"/>
            <a:ext cx="576000" cy="432000"/>
          </a:xfrm>
          <a:prstGeom prst="rect">
            <a:avLst/>
          </a:prstGeom>
        </p:spPr>
      </p:pic>
      <p:pic>
        <p:nvPicPr>
          <p:cNvPr id="6" name="Obrázok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38960" y="1586992"/>
            <a:ext cx="576000" cy="432000"/>
          </a:xfrm>
          <a:prstGeom prst="rect">
            <a:avLst/>
          </a:prstGeom>
        </p:spPr>
      </p:pic>
      <p:pic>
        <p:nvPicPr>
          <p:cNvPr id="7" name="Obrázok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31212" y="1586992"/>
            <a:ext cx="576000" cy="432000"/>
          </a:xfrm>
          <a:prstGeom prst="rect">
            <a:avLst/>
          </a:prstGeom>
        </p:spPr>
      </p:pic>
      <p:pic>
        <p:nvPicPr>
          <p:cNvPr id="8" name="Obrázok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27125" y="1586992"/>
            <a:ext cx="576000" cy="432000"/>
          </a:xfrm>
          <a:prstGeom prst="rect">
            <a:avLst/>
          </a:prstGeom>
        </p:spPr>
      </p:pic>
      <p:pic>
        <p:nvPicPr>
          <p:cNvPr id="9" name="Obrázok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15681" y="1586992"/>
            <a:ext cx="576000" cy="432000"/>
          </a:xfrm>
          <a:prstGeom prst="rect">
            <a:avLst/>
          </a:prstGeom>
        </p:spPr>
      </p:pic>
      <p:pic>
        <p:nvPicPr>
          <p:cNvPr id="10" name="Obrázok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11131" y="1586992"/>
            <a:ext cx="576000" cy="432000"/>
          </a:xfrm>
          <a:prstGeom prst="rect">
            <a:avLst/>
          </a:prstGeom>
        </p:spPr>
      </p:pic>
      <p:pic>
        <p:nvPicPr>
          <p:cNvPr id="11" name="Obrázok 1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09847" y="1586992"/>
            <a:ext cx="576000" cy="432000"/>
          </a:xfrm>
          <a:prstGeom prst="rect">
            <a:avLst/>
          </a:prstGeom>
        </p:spPr>
      </p:pic>
      <p:pic>
        <p:nvPicPr>
          <p:cNvPr id="12" name="Obrázok 1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902757" y="1586992"/>
            <a:ext cx="576000" cy="432000"/>
          </a:xfrm>
          <a:prstGeom prst="rect">
            <a:avLst/>
          </a:prstGeom>
        </p:spPr>
      </p:pic>
      <p:pic>
        <p:nvPicPr>
          <p:cNvPr id="13" name="Obrázok 1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498429" y="1586992"/>
            <a:ext cx="576000" cy="432000"/>
          </a:xfrm>
          <a:prstGeom prst="rect">
            <a:avLst/>
          </a:prstGeom>
        </p:spPr>
      </p:pic>
      <p:pic>
        <p:nvPicPr>
          <p:cNvPr id="14" name="Obrázok 13"/>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094101" y="1586992"/>
            <a:ext cx="576000" cy="432000"/>
          </a:xfrm>
          <a:prstGeom prst="rect">
            <a:avLst/>
          </a:prstGeom>
        </p:spPr>
      </p:pic>
      <p:pic>
        <p:nvPicPr>
          <p:cNvPr id="15" name="Obrázok 14"/>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699933" y="1586992"/>
            <a:ext cx="576000" cy="432000"/>
          </a:xfrm>
          <a:prstGeom prst="rect">
            <a:avLst/>
          </a:prstGeom>
        </p:spPr>
      </p:pic>
      <p:pic>
        <p:nvPicPr>
          <p:cNvPr id="16" name="Obrázok 15"/>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293064" y="1586992"/>
            <a:ext cx="576000" cy="432000"/>
          </a:xfrm>
          <a:prstGeom prst="rect">
            <a:avLst/>
          </a:prstGeom>
        </p:spPr>
      </p:pic>
      <p:pic>
        <p:nvPicPr>
          <p:cNvPr id="17" name="Obrázok 16"/>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883297" y="1586992"/>
            <a:ext cx="576000" cy="432000"/>
          </a:xfrm>
          <a:prstGeom prst="rect">
            <a:avLst/>
          </a:prstGeom>
        </p:spPr>
      </p:pic>
      <p:pic>
        <p:nvPicPr>
          <p:cNvPr id="18" name="Obrázok 17"/>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484407" y="1586992"/>
            <a:ext cx="576000" cy="432000"/>
          </a:xfrm>
          <a:prstGeom prst="rect">
            <a:avLst/>
          </a:prstGeom>
        </p:spPr>
      </p:pic>
      <p:pic>
        <p:nvPicPr>
          <p:cNvPr id="19" name="Obrázok 18"/>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085527" y="1586992"/>
            <a:ext cx="576000" cy="432000"/>
          </a:xfrm>
          <a:prstGeom prst="rect">
            <a:avLst/>
          </a:prstGeom>
        </p:spPr>
      </p:pic>
      <p:pic>
        <p:nvPicPr>
          <p:cNvPr id="20" name="Obrázok 19"/>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9678185" y="1586992"/>
            <a:ext cx="576000" cy="432000"/>
          </a:xfrm>
          <a:prstGeom prst="rect">
            <a:avLst/>
          </a:prstGeom>
        </p:spPr>
      </p:pic>
      <p:pic>
        <p:nvPicPr>
          <p:cNvPr id="21" name="Obrázok 20"/>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0269139" y="1586992"/>
            <a:ext cx="576000" cy="432000"/>
          </a:xfrm>
          <a:prstGeom prst="rect">
            <a:avLst/>
          </a:prstGeom>
        </p:spPr>
      </p:pic>
      <p:pic>
        <p:nvPicPr>
          <p:cNvPr id="22" name="Obrázok 21"/>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0860093" y="1586992"/>
            <a:ext cx="576000" cy="432000"/>
          </a:xfrm>
          <a:prstGeom prst="rect">
            <a:avLst/>
          </a:prstGeom>
        </p:spPr>
      </p:pic>
      <p:pic>
        <p:nvPicPr>
          <p:cNvPr id="23" name="Obrázok 22"/>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1461207" y="1586992"/>
            <a:ext cx="576000" cy="432000"/>
          </a:xfrm>
          <a:prstGeom prst="rect">
            <a:avLst/>
          </a:prstGeom>
        </p:spPr>
      </p:pic>
      <p:cxnSp>
        <p:nvCxnSpPr>
          <p:cNvPr id="25" name="Rovná spojovacia šípka 24"/>
          <p:cNvCxnSpPr>
            <a:stCxn id="2" idx="2"/>
          </p:cNvCxnSpPr>
          <p:nvPr/>
        </p:nvCxnSpPr>
        <p:spPr>
          <a:xfrm>
            <a:off x="435992" y="2018992"/>
            <a:ext cx="885332" cy="89388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Rovná spojovacia šípka 25"/>
          <p:cNvCxnSpPr>
            <a:stCxn id="3" idx="2"/>
          </p:cNvCxnSpPr>
          <p:nvPr/>
        </p:nvCxnSpPr>
        <p:spPr>
          <a:xfrm>
            <a:off x="1033324" y="2018992"/>
            <a:ext cx="393455" cy="89388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9" name="Rovná spojovacia šípka 28"/>
          <p:cNvCxnSpPr>
            <a:stCxn id="6" idx="2"/>
          </p:cNvCxnSpPr>
          <p:nvPr/>
        </p:nvCxnSpPr>
        <p:spPr>
          <a:xfrm flipH="1">
            <a:off x="1524000" y="2018992"/>
            <a:ext cx="102960" cy="89388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2" name="Rovná spojovacia šípka 31"/>
          <p:cNvCxnSpPr>
            <a:stCxn id="7" idx="2"/>
          </p:cNvCxnSpPr>
          <p:nvPr/>
        </p:nvCxnSpPr>
        <p:spPr>
          <a:xfrm flipH="1">
            <a:off x="1626960" y="2018992"/>
            <a:ext cx="592252" cy="89388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5" name="Rovná spojovacia šípka 34"/>
          <p:cNvCxnSpPr>
            <a:stCxn id="8" idx="2"/>
          </p:cNvCxnSpPr>
          <p:nvPr/>
        </p:nvCxnSpPr>
        <p:spPr>
          <a:xfrm>
            <a:off x="2815125" y="2018992"/>
            <a:ext cx="690075" cy="89388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8" name="Rovná spojovacia šípka 37"/>
          <p:cNvCxnSpPr>
            <a:stCxn id="9" idx="2"/>
          </p:cNvCxnSpPr>
          <p:nvPr/>
        </p:nvCxnSpPr>
        <p:spPr>
          <a:xfrm>
            <a:off x="3403681" y="2018992"/>
            <a:ext cx="192959" cy="89388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2" name="Rovná spojovacia šípka 41"/>
          <p:cNvCxnSpPr>
            <a:stCxn id="10" idx="2"/>
          </p:cNvCxnSpPr>
          <p:nvPr/>
        </p:nvCxnSpPr>
        <p:spPr>
          <a:xfrm flipH="1">
            <a:off x="3711131" y="2018992"/>
            <a:ext cx="288000" cy="89388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5" name="Rovná spojovacia šípka 44"/>
          <p:cNvCxnSpPr>
            <a:stCxn id="11" idx="2"/>
          </p:cNvCxnSpPr>
          <p:nvPr/>
        </p:nvCxnSpPr>
        <p:spPr>
          <a:xfrm flipH="1">
            <a:off x="3820160" y="2018992"/>
            <a:ext cx="777687" cy="89388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8" name="Rovná spojovacia šípka 47"/>
          <p:cNvCxnSpPr>
            <a:stCxn id="12" idx="2"/>
          </p:cNvCxnSpPr>
          <p:nvPr/>
        </p:nvCxnSpPr>
        <p:spPr>
          <a:xfrm>
            <a:off x="5190757" y="2018992"/>
            <a:ext cx="620763" cy="89388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2" name="Rovná spojovacia šípka 51"/>
          <p:cNvCxnSpPr>
            <a:stCxn id="13" idx="2"/>
          </p:cNvCxnSpPr>
          <p:nvPr/>
        </p:nvCxnSpPr>
        <p:spPr>
          <a:xfrm>
            <a:off x="5786429" y="2018992"/>
            <a:ext cx="96211" cy="89388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5" name="Rovná spojovacia šípka 54"/>
          <p:cNvCxnSpPr>
            <a:stCxn id="14" idx="2"/>
          </p:cNvCxnSpPr>
          <p:nvPr/>
        </p:nvCxnSpPr>
        <p:spPr>
          <a:xfrm flipH="1">
            <a:off x="5963920" y="2018992"/>
            <a:ext cx="418181" cy="89388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8" name="Rovná spojovacia šípka 57"/>
          <p:cNvCxnSpPr>
            <a:stCxn id="15" idx="2"/>
          </p:cNvCxnSpPr>
          <p:nvPr/>
        </p:nvCxnSpPr>
        <p:spPr>
          <a:xfrm flipH="1">
            <a:off x="6094101" y="2018992"/>
            <a:ext cx="893832" cy="89388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2" name="Rovná spojovacia šípka 61"/>
          <p:cNvCxnSpPr/>
          <p:nvPr/>
        </p:nvCxnSpPr>
        <p:spPr>
          <a:xfrm>
            <a:off x="7558037" y="2008832"/>
            <a:ext cx="620763" cy="89388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3" name="Rovná spojovacia šípka 62"/>
          <p:cNvCxnSpPr/>
          <p:nvPr/>
        </p:nvCxnSpPr>
        <p:spPr>
          <a:xfrm>
            <a:off x="8153709" y="2008832"/>
            <a:ext cx="96211" cy="89388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4" name="Rovná spojovacia šípka 63"/>
          <p:cNvCxnSpPr/>
          <p:nvPr/>
        </p:nvCxnSpPr>
        <p:spPr>
          <a:xfrm flipH="1">
            <a:off x="8331200" y="2008832"/>
            <a:ext cx="418181" cy="89388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5" name="Rovná spojovacia šípka 64"/>
          <p:cNvCxnSpPr/>
          <p:nvPr/>
        </p:nvCxnSpPr>
        <p:spPr>
          <a:xfrm flipH="1">
            <a:off x="8461381" y="2008832"/>
            <a:ext cx="893832" cy="89388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6" name="Rovná spojovacia šípka 65"/>
          <p:cNvCxnSpPr/>
          <p:nvPr/>
        </p:nvCxnSpPr>
        <p:spPr>
          <a:xfrm>
            <a:off x="9935477" y="2018992"/>
            <a:ext cx="620763" cy="89388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7" name="Rovná spojovacia šípka 66"/>
          <p:cNvCxnSpPr/>
          <p:nvPr/>
        </p:nvCxnSpPr>
        <p:spPr>
          <a:xfrm>
            <a:off x="10531149" y="2018992"/>
            <a:ext cx="96211" cy="89388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8" name="Rovná spojovacia šípka 67"/>
          <p:cNvCxnSpPr/>
          <p:nvPr/>
        </p:nvCxnSpPr>
        <p:spPr>
          <a:xfrm flipH="1">
            <a:off x="10708640" y="2018992"/>
            <a:ext cx="418181" cy="89388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9" name="Rovná spojovacia šípka 68"/>
          <p:cNvCxnSpPr/>
          <p:nvPr/>
        </p:nvCxnSpPr>
        <p:spPr>
          <a:xfrm flipH="1">
            <a:off x="10838821" y="2018992"/>
            <a:ext cx="893832" cy="89388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1" name="Rovná spojnica 70"/>
          <p:cNvCxnSpPr/>
          <p:nvPr/>
        </p:nvCxnSpPr>
        <p:spPr>
          <a:xfrm flipH="1" flipV="1">
            <a:off x="619760" y="1134872"/>
            <a:ext cx="10160" cy="3556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2" name="Rovná spojnica 71"/>
          <p:cNvCxnSpPr/>
          <p:nvPr/>
        </p:nvCxnSpPr>
        <p:spPr>
          <a:xfrm flipH="1">
            <a:off x="629920" y="1134872"/>
            <a:ext cx="652272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5" name="Rovná spojnica 74"/>
          <p:cNvCxnSpPr/>
          <p:nvPr/>
        </p:nvCxnSpPr>
        <p:spPr>
          <a:xfrm flipH="1" flipV="1">
            <a:off x="7152640" y="1134872"/>
            <a:ext cx="10160" cy="3556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6" name="Rovná spojnica 75"/>
          <p:cNvCxnSpPr/>
          <p:nvPr/>
        </p:nvCxnSpPr>
        <p:spPr>
          <a:xfrm flipH="1" flipV="1">
            <a:off x="2794000" y="1287272"/>
            <a:ext cx="10160" cy="35560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77" name="Rovná spojnica 76"/>
          <p:cNvCxnSpPr/>
          <p:nvPr/>
        </p:nvCxnSpPr>
        <p:spPr>
          <a:xfrm flipH="1">
            <a:off x="2804160" y="1287272"/>
            <a:ext cx="6522720" cy="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78" name="Rovná spojnica 77"/>
          <p:cNvCxnSpPr/>
          <p:nvPr/>
        </p:nvCxnSpPr>
        <p:spPr>
          <a:xfrm flipH="1" flipV="1">
            <a:off x="9326880" y="1287272"/>
            <a:ext cx="10160" cy="35560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79" name="Rovná spojnica 78"/>
          <p:cNvCxnSpPr/>
          <p:nvPr/>
        </p:nvCxnSpPr>
        <p:spPr>
          <a:xfrm flipV="1">
            <a:off x="4968240" y="1012952"/>
            <a:ext cx="0" cy="477520"/>
          </a:xfrm>
          <a:prstGeom prst="line">
            <a:avLst/>
          </a:prstGeom>
          <a:ln w="158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80" name="Rovná spojnica 79"/>
          <p:cNvCxnSpPr/>
          <p:nvPr/>
        </p:nvCxnSpPr>
        <p:spPr>
          <a:xfrm flipH="1">
            <a:off x="4978400" y="1012952"/>
            <a:ext cx="6522720" cy="0"/>
          </a:xfrm>
          <a:prstGeom prst="line">
            <a:avLst/>
          </a:prstGeom>
          <a:ln w="158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81" name="Rovná spojnica 80"/>
          <p:cNvCxnSpPr/>
          <p:nvPr/>
        </p:nvCxnSpPr>
        <p:spPr>
          <a:xfrm flipH="1" flipV="1">
            <a:off x="11501120" y="1012952"/>
            <a:ext cx="10159" cy="477520"/>
          </a:xfrm>
          <a:prstGeom prst="line">
            <a:avLst/>
          </a:prstGeom>
          <a:ln w="15875">
            <a:solidFill>
              <a:srgbClr val="0070C0"/>
            </a:solidFill>
          </a:ln>
        </p:spPr>
        <p:style>
          <a:lnRef idx="1">
            <a:schemeClr val="accent1"/>
          </a:lnRef>
          <a:fillRef idx="0">
            <a:schemeClr val="accent1"/>
          </a:fillRef>
          <a:effectRef idx="0">
            <a:schemeClr val="accent1"/>
          </a:effectRef>
          <a:fontRef idx="minor">
            <a:schemeClr val="tx1"/>
          </a:fontRef>
        </p:style>
      </p:cxnSp>
      <p:sp>
        <p:nvSpPr>
          <p:cNvPr id="84" name="BlokTextu 83"/>
          <p:cNvSpPr txBox="1"/>
          <p:nvPr/>
        </p:nvSpPr>
        <p:spPr>
          <a:xfrm>
            <a:off x="553683" y="810059"/>
            <a:ext cx="1332416" cy="369332"/>
          </a:xfrm>
          <a:prstGeom prst="rect">
            <a:avLst/>
          </a:prstGeom>
          <a:noFill/>
        </p:spPr>
        <p:txBody>
          <a:bodyPr wrap="none" rtlCol="0">
            <a:spAutoFit/>
          </a:bodyPr>
          <a:lstStyle/>
          <a:p>
            <a:r>
              <a:rPr lang="sk-SK" dirty="0" smtClean="0">
                <a:solidFill>
                  <a:srgbClr val="FF0000"/>
                </a:solidFill>
              </a:rPr>
              <a:t>12 </a:t>
            </a:r>
            <a:r>
              <a:rPr lang="en-US" dirty="0" smtClean="0">
                <a:solidFill>
                  <a:srgbClr val="FF0000"/>
                </a:solidFill>
              </a:rPr>
              <a:t>timeslots</a:t>
            </a:r>
            <a:endParaRPr lang="en-US" dirty="0">
              <a:solidFill>
                <a:srgbClr val="FF0000"/>
              </a:solidFill>
            </a:endParaRPr>
          </a:p>
        </p:txBody>
      </p:sp>
      <p:sp>
        <p:nvSpPr>
          <p:cNvPr id="85" name="BlokTextu 84"/>
          <p:cNvSpPr txBox="1"/>
          <p:nvPr/>
        </p:nvSpPr>
        <p:spPr>
          <a:xfrm>
            <a:off x="10235698" y="694419"/>
            <a:ext cx="1332416" cy="369332"/>
          </a:xfrm>
          <a:prstGeom prst="rect">
            <a:avLst/>
          </a:prstGeom>
          <a:noFill/>
        </p:spPr>
        <p:txBody>
          <a:bodyPr wrap="none" rtlCol="0">
            <a:spAutoFit/>
          </a:bodyPr>
          <a:lstStyle/>
          <a:p>
            <a:r>
              <a:rPr lang="sk-SK" dirty="0" smtClean="0">
                <a:solidFill>
                  <a:srgbClr val="0070C0"/>
                </a:solidFill>
              </a:rPr>
              <a:t>12 </a:t>
            </a:r>
            <a:r>
              <a:rPr lang="en-US" dirty="0" smtClean="0">
                <a:solidFill>
                  <a:srgbClr val="0070C0"/>
                </a:solidFill>
              </a:rPr>
              <a:t>timeslots</a:t>
            </a:r>
            <a:endParaRPr lang="en-US" dirty="0">
              <a:solidFill>
                <a:srgbClr val="0070C0"/>
              </a:solidFill>
            </a:endParaRPr>
          </a:p>
        </p:txBody>
      </p:sp>
      <p:sp>
        <p:nvSpPr>
          <p:cNvPr id="86" name="BlokTextu 85"/>
          <p:cNvSpPr txBox="1"/>
          <p:nvPr/>
        </p:nvSpPr>
        <p:spPr>
          <a:xfrm>
            <a:off x="8051298" y="981937"/>
            <a:ext cx="1332416" cy="369332"/>
          </a:xfrm>
          <a:prstGeom prst="rect">
            <a:avLst/>
          </a:prstGeom>
          <a:noFill/>
        </p:spPr>
        <p:txBody>
          <a:bodyPr wrap="none" rtlCol="0">
            <a:spAutoFit/>
          </a:bodyPr>
          <a:lstStyle/>
          <a:p>
            <a:r>
              <a:rPr lang="sk-SK" dirty="0" smtClean="0">
                <a:solidFill>
                  <a:srgbClr val="00B050"/>
                </a:solidFill>
              </a:rPr>
              <a:t>12 </a:t>
            </a:r>
            <a:r>
              <a:rPr lang="en-US" dirty="0" smtClean="0">
                <a:solidFill>
                  <a:srgbClr val="00B050"/>
                </a:solidFill>
              </a:rPr>
              <a:t>timeslots</a:t>
            </a:r>
            <a:endParaRPr lang="en-US" dirty="0">
              <a:solidFill>
                <a:srgbClr val="00B050"/>
              </a:solidFill>
            </a:endParaRPr>
          </a:p>
        </p:txBody>
      </p:sp>
      <p:sp>
        <p:nvSpPr>
          <p:cNvPr id="87" name="Obdĺžnik 86"/>
          <p:cNvSpPr/>
          <p:nvPr/>
        </p:nvSpPr>
        <p:spPr>
          <a:xfrm>
            <a:off x="1961692" y="4937514"/>
            <a:ext cx="679908" cy="312158"/>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k-SK" dirty="0" smtClean="0"/>
              <a:t>4</a:t>
            </a:r>
            <a:endParaRPr lang="sk-SK" dirty="0"/>
          </a:p>
        </p:txBody>
      </p:sp>
      <p:sp>
        <p:nvSpPr>
          <p:cNvPr id="88" name="Obdĺžnik 87"/>
          <p:cNvSpPr/>
          <p:nvPr/>
        </p:nvSpPr>
        <p:spPr>
          <a:xfrm>
            <a:off x="3464641" y="4937514"/>
            <a:ext cx="1421206" cy="312158"/>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k-SK" dirty="0" smtClean="0"/>
              <a:t>8</a:t>
            </a:r>
            <a:endParaRPr lang="sk-SK" dirty="0"/>
          </a:p>
        </p:txBody>
      </p:sp>
      <p:sp>
        <p:nvSpPr>
          <p:cNvPr id="89" name="Obdĺžnik 88"/>
          <p:cNvSpPr/>
          <p:nvPr/>
        </p:nvSpPr>
        <p:spPr>
          <a:xfrm>
            <a:off x="4998284" y="4937514"/>
            <a:ext cx="2154355" cy="312158"/>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k-SK" dirty="0" smtClean="0"/>
              <a:t>12</a:t>
            </a:r>
            <a:endParaRPr lang="sk-SK" dirty="0"/>
          </a:p>
        </p:txBody>
      </p:sp>
      <p:sp>
        <p:nvSpPr>
          <p:cNvPr id="90" name="Obdĺžnik 89"/>
          <p:cNvSpPr/>
          <p:nvPr/>
        </p:nvSpPr>
        <p:spPr>
          <a:xfrm>
            <a:off x="7272745" y="4937514"/>
            <a:ext cx="1383576" cy="312158"/>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k-SK" dirty="0" smtClean="0"/>
              <a:t>8</a:t>
            </a:r>
            <a:endParaRPr lang="sk-SK" dirty="0"/>
          </a:p>
        </p:txBody>
      </p:sp>
      <p:sp>
        <p:nvSpPr>
          <p:cNvPr id="91" name="Obdĺžnik 90"/>
          <p:cNvSpPr/>
          <p:nvPr/>
        </p:nvSpPr>
        <p:spPr>
          <a:xfrm>
            <a:off x="9514641" y="4937514"/>
            <a:ext cx="721057" cy="312158"/>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k-SK" dirty="0" smtClean="0"/>
              <a:t>4</a:t>
            </a:r>
            <a:endParaRPr lang="sk-SK" dirty="0"/>
          </a:p>
        </p:txBody>
      </p:sp>
      <p:sp>
        <p:nvSpPr>
          <p:cNvPr id="24" name="BlokTextu 23"/>
          <p:cNvSpPr txBox="1"/>
          <p:nvPr/>
        </p:nvSpPr>
        <p:spPr>
          <a:xfrm>
            <a:off x="272651" y="165370"/>
            <a:ext cx="11885177" cy="523220"/>
          </a:xfrm>
          <a:prstGeom prst="rect">
            <a:avLst/>
          </a:prstGeom>
          <a:noFill/>
        </p:spPr>
        <p:txBody>
          <a:bodyPr wrap="none" rtlCol="0">
            <a:spAutoFit/>
          </a:bodyPr>
          <a:lstStyle/>
          <a:p>
            <a:r>
              <a:rPr lang="en-US" sz="2800" b="1" dirty="0" smtClean="0"/>
              <a:t>Limitation </a:t>
            </a:r>
            <a:r>
              <a:rPr lang="en-US" sz="2800" b="1" dirty="0"/>
              <a:t>of the Central African region </a:t>
            </a:r>
            <a:r>
              <a:rPr lang="en-US" sz="2800" b="1" dirty="0" smtClean="0"/>
              <a:t>during day time 12 timeslots = 3 hours:</a:t>
            </a:r>
            <a:endParaRPr lang="sk-SK" sz="2800" b="1" dirty="0"/>
          </a:p>
        </p:txBody>
      </p:sp>
      <p:sp>
        <p:nvSpPr>
          <p:cNvPr id="27" name="BlokTextu 26"/>
          <p:cNvSpPr txBox="1"/>
          <p:nvPr/>
        </p:nvSpPr>
        <p:spPr>
          <a:xfrm>
            <a:off x="409045" y="4908927"/>
            <a:ext cx="1547411" cy="369332"/>
          </a:xfrm>
          <a:prstGeom prst="rect">
            <a:avLst/>
          </a:prstGeom>
          <a:noFill/>
        </p:spPr>
        <p:txBody>
          <a:bodyPr wrap="none" rtlCol="0">
            <a:spAutoFit/>
          </a:bodyPr>
          <a:lstStyle/>
          <a:p>
            <a:r>
              <a:rPr lang="en-US" dirty="0" smtClean="0"/>
              <a:t>Before midday</a:t>
            </a:r>
            <a:endParaRPr lang="sk-SK" dirty="0"/>
          </a:p>
        </p:txBody>
      </p:sp>
      <p:sp>
        <p:nvSpPr>
          <p:cNvPr id="70" name="BlokTextu 69"/>
          <p:cNvSpPr txBox="1"/>
          <p:nvPr/>
        </p:nvSpPr>
        <p:spPr>
          <a:xfrm>
            <a:off x="10314877" y="4907034"/>
            <a:ext cx="1402563" cy="369332"/>
          </a:xfrm>
          <a:prstGeom prst="rect">
            <a:avLst/>
          </a:prstGeom>
          <a:noFill/>
        </p:spPr>
        <p:txBody>
          <a:bodyPr wrap="none" rtlCol="0">
            <a:spAutoFit/>
          </a:bodyPr>
          <a:lstStyle/>
          <a:p>
            <a:r>
              <a:rPr lang="en-US" dirty="0" smtClean="0"/>
              <a:t>After midday</a:t>
            </a:r>
            <a:endParaRPr lang="sk-SK" dirty="0"/>
          </a:p>
        </p:txBody>
      </p:sp>
    </p:spTree>
    <p:extLst>
      <p:ext uri="{BB962C8B-B14F-4D97-AF65-F5344CB8AC3E}">
        <p14:creationId xmlns:p14="http://schemas.microsoft.com/office/powerpoint/2010/main" val="422397979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ok 4"/>
          <p:cNvPicPr>
            <a:picLocks noChangeAspect="1"/>
          </p:cNvPicPr>
          <p:nvPr/>
        </p:nvPicPr>
        <p:blipFill>
          <a:blip r:embed="rId4"/>
          <a:stretch>
            <a:fillRect/>
          </a:stretch>
        </p:blipFill>
        <p:spPr>
          <a:xfrm>
            <a:off x="4428493" y="920381"/>
            <a:ext cx="3320260" cy="2497735"/>
          </a:xfrm>
          <a:prstGeom prst="rect">
            <a:avLst/>
          </a:prstGeom>
        </p:spPr>
      </p:pic>
      <p:pic>
        <p:nvPicPr>
          <p:cNvPr id="6" name="Obrázok 5"/>
          <p:cNvPicPr>
            <a:picLocks noChangeAspect="1"/>
          </p:cNvPicPr>
          <p:nvPr/>
        </p:nvPicPr>
        <p:blipFill>
          <a:blip r:embed="rId5"/>
          <a:stretch>
            <a:fillRect/>
          </a:stretch>
        </p:blipFill>
        <p:spPr>
          <a:xfrm>
            <a:off x="7922807" y="920381"/>
            <a:ext cx="3322136" cy="2499146"/>
          </a:xfrm>
          <a:prstGeom prst="rect">
            <a:avLst/>
          </a:prstGeom>
        </p:spPr>
      </p:pic>
      <p:pic>
        <p:nvPicPr>
          <p:cNvPr id="7" name="Obrázok 6"/>
          <p:cNvPicPr>
            <a:picLocks noChangeAspect="1"/>
          </p:cNvPicPr>
          <p:nvPr/>
        </p:nvPicPr>
        <p:blipFill>
          <a:blip r:embed="rId6"/>
          <a:stretch>
            <a:fillRect/>
          </a:stretch>
        </p:blipFill>
        <p:spPr>
          <a:xfrm>
            <a:off x="4436145" y="4067645"/>
            <a:ext cx="3320260" cy="2497735"/>
          </a:xfrm>
          <a:prstGeom prst="rect">
            <a:avLst/>
          </a:prstGeom>
        </p:spPr>
      </p:pic>
      <p:pic>
        <p:nvPicPr>
          <p:cNvPr id="8" name="Obrázok 7"/>
          <p:cNvPicPr>
            <a:picLocks noChangeAspect="1"/>
          </p:cNvPicPr>
          <p:nvPr/>
        </p:nvPicPr>
        <p:blipFill>
          <a:blip r:embed="rId7"/>
          <a:stretch>
            <a:fillRect/>
          </a:stretch>
        </p:blipFill>
        <p:spPr>
          <a:xfrm>
            <a:off x="7930459" y="4067645"/>
            <a:ext cx="3320260" cy="2497735"/>
          </a:xfrm>
          <a:prstGeom prst="rect">
            <a:avLst/>
          </a:prstGeom>
        </p:spPr>
      </p:pic>
      <p:sp>
        <p:nvSpPr>
          <p:cNvPr id="12" name="BlokTextu 11"/>
          <p:cNvSpPr txBox="1"/>
          <p:nvPr/>
        </p:nvSpPr>
        <p:spPr>
          <a:xfrm>
            <a:off x="4428493" y="515566"/>
            <a:ext cx="1256562" cy="369332"/>
          </a:xfrm>
          <a:prstGeom prst="rect">
            <a:avLst/>
          </a:prstGeom>
          <a:noFill/>
        </p:spPr>
        <p:txBody>
          <a:bodyPr wrap="none" rtlCol="0">
            <a:spAutoFit/>
          </a:bodyPr>
          <a:lstStyle/>
          <a:p>
            <a:r>
              <a:rPr lang="en-US" dirty="0" smtClean="0"/>
              <a:t>From </a:t>
            </a:r>
            <a:r>
              <a:rPr lang="sk-SK" dirty="0" smtClean="0"/>
              <a:t>0</a:t>
            </a:r>
            <a:r>
              <a:rPr lang="en-US" dirty="0" smtClean="0"/>
              <a:t>6</a:t>
            </a:r>
            <a:r>
              <a:rPr lang="sk-SK" dirty="0" smtClean="0"/>
              <a:t>:00</a:t>
            </a:r>
            <a:endParaRPr lang="sk-SK" dirty="0"/>
          </a:p>
        </p:txBody>
      </p:sp>
      <p:sp>
        <p:nvSpPr>
          <p:cNvPr id="13" name="BlokTextu 12"/>
          <p:cNvSpPr txBox="1"/>
          <p:nvPr/>
        </p:nvSpPr>
        <p:spPr>
          <a:xfrm>
            <a:off x="7922807" y="515730"/>
            <a:ext cx="1256562" cy="369332"/>
          </a:xfrm>
          <a:prstGeom prst="rect">
            <a:avLst/>
          </a:prstGeom>
          <a:noFill/>
        </p:spPr>
        <p:txBody>
          <a:bodyPr wrap="none" rtlCol="0">
            <a:spAutoFit/>
          </a:bodyPr>
          <a:lstStyle/>
          <a:p>
            <a:r>
              <a:rPr lang="en-US" dirty="0" smtClean="0"/>
              <a:t>From </a:t>
            </a:r>
            <a:r>
              <a:rPr lang="sk-SK" dirty="0" smtClean="0"/>
              <a:t>0</a:t>
            </a:r>
            <a:r>
              <a:rPr lang="en-US" dirty="0" smtClean="0"/>
              <a:t>9</a:t>
            </a:r>
            <a:r>
              <a:rPr lang="sk-SK" dirty="0" smtClean="0"/>
              <a:t>:</a:t>
            </a:r>
            <a:r>
              <a:rPr lang="en-US" dirty="0" smtClean="0"/>
              <a:t>45</a:t>
            </a:r>
            <a:endParaRPr lang="sk-SK" dirty="0"/>
          </a:p>
        </p:txBody>
      </p:sp>
      <p:sp>
        <p:nvSpPr>
          <p:cNvPr id="14" name="BlokTextu 13"/>
          <p:cNvSpPr txBox="1"/>
          <p:nvPr/>
        </p:nvSpPr>
        <p:spPr>
          <a:xfrm>
            <a:off x="4436145" y="3698313"/>
            <a:ext cx="1256562" cy="369332"/>
          </a:xfrm>
          <a:prstGeom prst="rect">
            <a:avLst/>
          </a:prstGeom>
          <a:noFill/>
        </p:spPr>
        <p:txBody>
          <a:bodyPr wrap="none" rtlCol="0">
            <a:spAutoFit/>
          </a:bodyPr>
          <a:lstStyle/>
          <a:p>
            <a:r>
              <a:rPr lang="en-US" dirty="0" smtClean="0"/>
              <a:t>From 14</a:t>
            </a:r>
            <a:r>
              <a:rPr lang="sk-SK" dirty="0" smtClean="0"/>
              <a:t>:00</a:t>
            </a:r>
            <a:endParaRPr lang="sk-SK" dirty="0"/>
          </a:p>
        </p:txBody>
      </p:sp>
      <p:sp>
        <p:nvSpPr>
          <p:cNvPr id="15" name="BlokTextu 14"/>
          <p:cNvSpPr txBox="1"/>
          <p:nvPr/>
        </p:nvSpPr>
        <p:spPr>
          <a:xfrm>
            <a:off x="7930459" y="3698313"/>
            <a:ext cx="1256562" cy="369332"/>
          </a:xfrm>
          <a:prstGeom prst="rect">
            <a:avLst/>
          </a:prstGeom>
          <a:noFill/>
        </p:spPr>
        <p:txBody>
          <a:bodyPr wrap="none" rtlCol="0">
            <a:spAutoFit/>
          </a:bodyPr>
          <a:lstStyle/>
          <a:p>
            <a:r>
              <a:rPr lang="en-US" dirty="0" smtClean="0"/>
              <a:t>From 17</a:t>
            </a:r>
            <a:r>
              <a:rPr lang="sk-SK" dirty="0" smtClean="0"/>
              <a:t>:00</a:t>
            </a:r>
            <a:endParaRPr lang="sk-SK" dirty="0"/>
          </a:p>
        </p:txBody>
      </p:sp>
      <p:sp>
        <p:nvSpPr>
          <p:cNvPr id="17" name="BlokTextu 16"/>
          <p:cNvSpPr txBox="1"/>
          <p:nvPr/>
        </p:nvSpPr>
        <p:spPr>
          <a:xfrm>
            <a:off x="10263264" y="551049"/>
            <a:ext cx="981679" cy="369332"/>
          </a:xfrm>
          <a:prstGeom prst="rect">
            <a:avLst/>
          </a:prstGeom>
          <a:noFill/>
        </p:spPr>
        <p:txBody>
          <a:bodyPr wrap="none" rtlCol="0">
            <a:spAutoFit/>
          </a:bodyPr>
          <a:lstStyle/>
          <a:p>
            <a:r>
              <a:rPr lang="en-US" dirty="0" smtClean="0"/>
              <a:t>To 13</a:t>
            </a:r>
            <a:r>
              <a:rPr lang="sk-SK" dirty="0" smtClean="0"/>
              <a:t>:</a:t>
            </a:r>
            <a:r>
              <a:rPr lang="en-US" dirty="0" smtClean="0"/>
              <a:t>45</a:t>
            </a:r>
            <a:endParaRPr lang="sk-SK" dirty="0"/>
          </a:p>
        </p:txBody>
      </p:sp>
      <p:sp>
        <p:nvSpPr>
          <p:cNvPr id="18" name="BlokTextu 17"/>
          <p:cNvSpPr txBox="1"/>
          <p:nvPr/>
        </p:nvSpPr>
        <p:spPr>
          <a:xfrm>
            <a:off x="6767074" y="3698313"/>
            <a:ext cx="981679" cy="369332"/>
          </a:xfrm>
          <a:prstGeom prst="rect">
            <a:avLst/>
          </a:prstGeom>
          <a:noFill/>
        </p:spPr>
        <p:txBody>
          <a:bodyPr wrap="none" rtlCol="0">
            <a:spAutoFit/>
          </a:bodyPr>
          <a:lstStyle/>
          <a:p>
            <a:r>
              <a:rPr lang="en-US" dirty="0" smtClean="0"/>
              <a:t>To 16:45</a:t>
            </a:r>
            <a:endParaRPr lang="sk-SK" dirty="0"/>
          </a:p>
        </p:txBody>
      </p:sp>
      <p:sp>
        <p:nvSpPr>
          <p:cNvPr id="20" name="BlokTextu 19"/>
          <p:cNvSpPr txBox="1"/>
          <p:nvPr/>
        </p:nvSpPr>
        <p:spPr>
          <a:xfrm>
            <a:off x="6774726" y="551049"/>
            <a:ext cx="981679" cy="369332"/>
          </a:xfrm>
          <a:prstGeom prst="rect">
            <a:avLst/>
          </a:prstGeom>
          <a:noFill/>
        </p:spPr>
        <p:txBody>
          <a:bodyPr wrap="none" rtlCol="0">
            <a:spAutoFit/>
          </a:bodyPr>
          <a:lstStyle/>
          <a:p>
            <a:r>
              <a:rPr lang="en-US" dirty="0" smtClean="0"/>
              <a:t>To </a:t>
            </a:r>
            <a:r>
              <a:rPr lang="sk-SK" dirty="0" smtClean="0"/>
              <a:t>0</a:t>
            </a:r>
            <a:r>
              <a:rPr lang="en-US" dirty="0"/>
              <a:t>9</a:t>
            </a:r>
            <a:r>
              <a:rPr lang="sk-SK" dirty="0" smtClean="0"/>
              <a:t>:</a:t>
            </a:r>
            <a:r>
              <a:rPr lang="en-US" dirty="0" smtClean="0"/>
              <a:t>3</a:t>
            </a:r>
            <a:r>
              <a:rPr lang="sk-SK" dirty="0" smtClean="0"/>
              <a:t>0</a:t>
            </a:r>
            <a:endParaRPr lang="sk-SK" dirty="0"/>
          </a:p>
        </p:txBody>
      </p:sp>
      <p:sp>
        <p:nvSpPr>
          <p:cNvPr id="21" name="BlokTextu 20"/>
          <p:cNvSpPr txBox="1"/>
          <p:nvPr/>
        </p:nvSpPr>
        <p:spPr>
          <a:xfrm>
            <a:off x="10263264" y="3711594"/>
            <a:ext cx="981679" cy="369332"/>
          </a:xfrm>
          <a:prstGeom prst="rect">
            <a:avLst/>
          </a:prstGeom>
          <a:noFill/>
        </p:spPr>
        <p:txBody>
          <a:bodyPr wrap="none" rtlCol="0">
            <a:spAutoFit/>
          </a:bodyPr>
          <a:lstStyle/>
          <a:p>
            <a:r>
              <a:rPr lang="en-US" dirty="0" smtClean="0"/>
              <a:t>To 18</a:t>
            </a:r>
            <a:r>
              <a:rPr lang="sk-SK" dirty="0" smtClean="0"/>
              <a:t>:00</a:t>
            </a:r>
            <a:endParaRPr lang="sk-SK" dirty="0"/>
          </a:p>
        </p:txBody>
      </p:sp>
      <p:sp>
        <p:nvSpPr>
          <p:cNvPr id="23" name="BlokTextu 22"/>
          <p:cNvSpPr txBox="1"/>
          <p:nvPr/>
        </p:nvSpPr>
        <p:spPr>
          <a:xfrm>
            <a:off x="914404" y="-25126"/>
            <a:ext cx="9011313" cy="461665"/>
          </a:xfrm>
          <a:prstGeom prst="rect">
            <a:avLst/>
          </a:prstGeom>
          <a:noFill/>
        </p:spPr>
        <p:txBody>
          <a:bodyPr wrap="none" rtlCol="0">
            <a:spAutoFit/>
          </a:bodyPr>
          <a:lstStyle/>
          <a:p>
            <a:r>
              <a:rPr lang="en-US" sz="2400" b="1" dirty="0" smtClean="0"/>
              <a:t>Areas over Europe during the day covered by dual MSG observations:</a:t>
            </a:r>
            <a:endParaRPr lang="sk-SK" sz="2400" b="1" dirty="0"/>
          </a:p>
        </p:txBody>
      </p:sp>
      <p:pic>
        <p:nvPicPr>
          <p:cNvPr id="27" name="Obrázok 26"/>
          <p:cNvPicPr>
            <a:picLocks noChangeAspect="1"/>
          </p:cNvPicPr>
          <p:nvPr/>
        </p:nvPicPr>
        <p:blipFill>
          <a:blip r:embed="rId8"/>
          <a:stretch>
            <a:fillRect/>
          </a:stretch>
        </p:blipFill>
        <p:spPr>
          <a:xfrm>
            <a:off x="466252" y="920381"/>
            <a:ext cx="3329286" cy="2501542"/>
          </a:xfrm>
          <a:prstGeom prst="rect">
            <a:avLst/>
          </a:prstGeom>
        </p:spPr>
      </p:pic>
      <p:sp>
        <p:nvSpPr>
          <p:cNvPr id="28" name="BlokTextu 27"/>
          <p:cNvSpPr txBox="1"/>
          <p:nvPr/>
        </p:nvSpPr>
        <p:spPr>
          <a:xfrm>
            <a:off x="386676" y="3387562"/>
            <a:ext cx="3863365" cy="923330"/>
          </a:xfrm>
          <a:prstGeom prst="rect">
            <a:avLst/>
          </a:prstGeom>
          <a:noFill/>
        </p:spPr>
        <p:txBody>
          <a:bodyPr wrap="none" rtlCol="0">
            <a:spAutoFit/>
          </a:bodyPr>
          <a:lstStyle/>
          <a:p>
            <a:r>
              <a:rPr lang="en-US" dirty="0" smtClean="0"/>
              <a:t>Movement of upper HRV window</a:t>
            </a:r>
          </a:p>
          <a:p>
            <a:r>
              <a:rPr lang="en-US" dirty="0" smtClean="0"/>
              <a:t>during the day limits the regions</a:t>
            </a:r>
          </a:p>
          <a:p>
            <a:r>
              <a:rPr lang="en-US" dirty="0" smtClean="0"/>
              <a:t>covered by dual satellite observations:</a:t>
            </a:r>
            <a:endParaRPr lang="sk-SK" dirty="0"/>
          </a:p>
        </p:txBody>
      </p:sp>
      <p:pic>
        <p:nvPicPr>
          <p:cNvPr id="2" name="anim_day-MSG4-MSG1-HRV-upperWind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606895" y="4310892"/>
            <a:ext cx="3048000" cy="2286000"/>
          </a:xfrm>
          <a:prstGeom prst="rect">
            <a:avLst/>
          </a:prstGeom>
        </p:spPr>
      </p:pic>
      <p:sp>
        <p:nvSpPr>
          <p:cNvPr id="3" name="BlokTextu 2"/>
          <p:cNvSpPr txBox="1"/>
          <p:nvPr/>
        </p:nvSpPr>
        <p:spPr>
          <a:xfrm>
            <a:off x="114042" y="352084"/>
            <a:ext cx="4282454" cy="646331"/>
          </a:xfrm>
          <a:prstGeom prst="rect">
            <a:avLst/>
          </a:prstGeom>
          <a:noFill/>
        </p:spPr>
        <p:txBody>
          <a:bodyPr wrap="none" rtlCol="0">
            <a:spAutoFit/>
          </a:bodyPr>
          <a:lstStyle/>
          <a:p>
            <a:r>
              <a:rPr lang="en-US" b="1" dirty="0" smtClean="0">
                <a:solidFill>
                  <a:srgbClr val="FF0000"/>
                </a:solidFill>
              </a:rPr>
              <a:t>EUMETSAT changes in timing of upper HRV</a:t>
            </a:r>
          </a:p>
          <a:p>
            <a:r>
              <a:rPr lang="en-US" b="1" dirty="0" smtClean="0">
                <a:solidFill>
                  <a:srgbClr val="FF0000"/>
                </a:solidFill>
              </a:rPr>
              <a:t>window during day decreased coverage !!! </a:t>
            </a:r>
            <a:endParaRPr lang="sk-SK" b="1" dirty="0">
              <a:solidFill>
                <a:srgbClr val="FF0000"/>
              </a:solidFill>
            </a:endParaRPr>
          </a:p>
        </p:txBody>
      </p:sp>
    </p:spTree>
    <p:extLst>
      <p:ext uri="{BB962C8B-B14F-4D97-AF65-F5344CB8AC3E}">
        <p14:creationId xmlns:p14="http://schemas.microsoft.com/office/powerpoint/2010/main" val="292741952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theme/theme1.xml><?xml version="1.0" encoding="utf-8"?>
<a:theme xmlns:a="http://schemas.openxmlformats.org/drawingml/2006/main" name="Motív balíka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ív balíka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742</TotalTime>
  <Words>1261</Words>
  <Application>Microsoft Office PowerPoint</Application>
  <PresentationFormat>Širokouhlá</PresentationFormat>
  <Paragraphs>225</Paragraphs>
  <Slides>20</Slides>
  <Notes>1</Notes>
  <HiddenSlides>0</HiddenSlides>
  <MMClips>3</MMClips>
  <ScaleCrop>false</ScaleCrop>
  <HeadingPairs>
    <vt:vector size="8" baseType="variant">
      <vt:variant>
        <vt:lpstr>Použité písma</vt:lpstr>
      </vt:variant>
      <vt:variant>
        <vt:i4>5</vt:i4>
      </vt:variant>
      <vt:variant>
        <vt:lpstr>Motív</vt:lpstr>
      </vt:variant>
      <vt:variant>
        <vt:i4>1</vt:i4>
      </vt:variant>
      <vt:variant>
        <vt:lpstr>Vložené servery OLE</vt:lpstr>
      </vt:variant>
      <vt:variant>
        <vt:i4>1</vt:i4>
      </vt:variant>
      <vt:variant>
        <vt:lpstr>Nadpisy snímok</vt:lpstr>
      </vt:variant>
      <vt:variant>
        <vt:i4>20</vt:i4>
      </vt:variant>
    </vt:vector>
  </HeadingPairs>
  <TitlesOfParts>
    <vt:vector size="27" baseType="lpstr">
      <vt:lpstr>Arial</vt:lpstr>
      <vt:lpstr>Calibri</vt:lpstr>
      <vt:lpstr>Calibri Light</vt:lpstr>
      <vt:lpstr>FreeSans</vt:lpstr>
      <vt:lpstr>Wingdings</vt:lpstr>
      <vt:lpstr>Motív balíka Office</vt:lpstr>
      <vt:lpstr>Hárok</vt:lpstr>
      <vt:lpstr>Three years of dual MSG image data from operational, user and scientific perspective: possibilities and limitations</vt:lpstr>
      <vt:lpstr>Introduction</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Case 20210403 Central Africa different RGBs versus anaglyphs</vt:lpstr>
      <vt:lpstr>Case 20210403 Central Africa different RGBs versus anaglyphs</vt:lpstr>
      <vt:lpstr>Case 20210403 Central Africa different RGBs versus anaglyphs</vt:lpstr>
      <vt:lpstr>Prezentácia programu PowerPoint</vt:lpstr>
      <vt:lpstr>Prezentácia programu PowerPoint</vt:lpstr>
      <vt:lpstr>Prezentácia programu PowerPoint</vt:lpstr>
      <vt:lpstr>Different RBGs and their usability as anaglyphs</vt:lpstr>
      <vt:lpstr>Different RBGs and their usability as anaglyphs</vt:lpstr>
      <vt:lpstr>Different RBGs and their usability as anaglyphs</vt:lpstr>
      <vt:lpstr>Final remarks</vt:lpstr>
      <vt:lpstr>Prezentácia programu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Three years of dual MSG image data from operational, user and scientific perspective: possibilities and limitations.</dc:title>
  <dc:creator>Kaňák Ján</dc:creator>
  <cp:lastModifiedBy>Kaňák Ján</cp:lastModifiedBy>
  <cp:revision>61</cp:revision>
  <dcterms:created xsi:type="dcterms:W3CDTF">2021-03-30T11:10:38Z</dcterms:created>
  <dcterms:modified xsi:type="dcterms:W3CDTF">2021-04-07T13:05:47Z</dcterms:modified>
</cp:coreProperties>
</file>